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32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>
        <p:guide orient="horz" pos="1344"/>
        <p:guide pos="3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3E318-F74C-4AF3-9B31-FE74F3022156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3599A8D-56FE-4869-AB93-A876F8836166}">
      <dgm:prSet phldrT="[Text]"/>
      <dgm:spPr/>
      <dgm:t>
        <a:bodyPr/>
        <a:lstStyle/>
        <a:p>
          <a:r>
            <a:rPr lang="en-US" dirty="0"/>
            <a:t>Injuries</a:t>
          </a:r>
        </a:p>
      </dgm:t>
    </dgm:pt>
    <dgm:pt modelId="{5283E2DF-5DC4-47AB-B245-E576E12C818D}" type="parTrans" cxnId="{DE3CC234-C519-43DD-AB3E-AC656DB3FF1C}">
      <dgm:prSet/>
      <dgm:spPr/>
      <dgm:t>
        <a:bodyPr/>
        <a:lstStyle/>
        <a:p>
          <a:endParaRPr lang="en-US"/>
        </a:p>
      </dgm:t>
    </dgm:pt>
    <dgm:pt modelId="{4D6D6ED9-9665-421F-8BC6-DDB42F9ACA28}" type="sibTrans" cxnId="{DE3CC234-C519-43DD-AB3E-AC656DB3FF1C}">
      <dgm:prSet/>
      <dgm:spPr/>
      <dgm:t>
        <a:bodyPr/>
        <a:lstStyle/>
        <a:p>
          <a:endParaRPr lang="en-US"/>
        </a:p>
      </dgm:t>
    </dgm:pt>
    <dgm:pt modelId="{EB9D14EB-7EAD-40BE-AA44-CBA13FE9AC3F}">
      <dgm:prSet phldrT="[Text]"/>
      <dgm:spPr/>
      <dgm:t>
        <a:bodyPr/>
        <a:lstStyle/>
        <a:p>
          <a:r>
            <a:rPr lang="en-US" dirty="0"/>
            <a:t>Illnesses</a:t>
          </a:r>
        </a:p>
      </dgm:t>
    </dgm:pt>
    <dgm:pt modelId="{D236CEFA-4850-4728-BC31-2EB78B84BE90}" type="parTrans" cxnId="{20174FAE-59CC-455C-BDF1-3E68424B7590}">
      <dgm:prSet/>
      <dgm:spPr/>
      <dgm:t>
        <a:bodyPr/>
        <a:lstStyle/>
        <a:p>
          <a:endParaRPr lang="en-US"/>
        </a:p>
      </dgm:t>
    </dgm:pt>
    <dgm:pt modelId="{A9F19982-EB83-43E9-8D5B-F2DEDDEBC84A}" type="sibTrans" cxnId="{20174FAE-59CC-455C-BDF1-3E68424B7590}">
      <dgm:prSet/>
      <dgm:spPr/>
      <dgm:t>
        <a:bodyPr/>
        <a:lstStyle/>
        <a:p>
          <a:endParaRPr lang="en-US"/>
        </a:p>
      </dgm:t>
    </dgm:pt>
    <dgm:pt modelId="{0BD42824-0EB6-4044-B4F5-205D2759F85D}">
      <dgm:prSet phldrT="[Text]"/>
      <dgm:spPr/>
      <dgm:t>
        <a:bodyPr/>
        <a:lstStyle/>
        <a:p>
          <a:r>
            <a:rPr lang="en-US" dirty="0"/>
            <a:t>Vaccinations and Diagnostic Tests</a:t>
          </a:r>
        </a:p>
      </dgm:t>
    </dgm:pt>
    <dgm:pt modelId="{9F934FC4-DDDC-448D-A45C-7F8187971A1F}" type="parTrans" cxnId="{7F8A1E7D-AF2D-4EAB-AD50-A953F637A9D8}">
      <dgm:prSet/>
      <dgm:spPr/>
      <dgm:t>
        <a:bodyPr/>
        <a:lstStyle/>
        <a:p>
          <a:endParaRPr lang="en-US"/>
        </a:p>
      </dgm:t>
    </dgm:pt>
    <dgm:pt modelId="{440DA68D-8B4E-4CEB-B59C-1C8806B6C927}" type="sibTrans" cxnId="{7F8A1E7D-AF2D-4EAB-AD50-A953F637A9D8}">
      <dgm:prSet/>
      <dgm:spPr/>
      <dgm:t>
        <a:bodyPr/>
        <a:lstStyle/>
        <a:p>
          <a:endParaRPr lang="en-US"/>
        </a:p>
      </dgm:t>
    </dgm:pt>
    <dgm:pt modelId="{46015556-BAAD-466B-BFAD-46D40F38131D}">
      <dgm:prSet phldrT="[Text]"/>
      <dgm:spPr/>
      <dgm:t>
        <a:bodyPr/>
        <a:lstStyle/>
        <a:p>
          <a:r>
            <a:rPr lang="en-US" dirty="0"/>
            <a:t>Household accidents</a:t>
          </a:r>
        </a:p>
      </dgm:t>
    </dgm:pt>
    <dgm:pt modelId="{9F9969E5-4FC2-4CF5-AC13-B55FB1236C8C}" type="parTrans" cxnId="{9CEA05E9-3A1B-461D-AE27-0B4B96E0E5AC}">
      <dgm:prSet/>
      <dgm:spPr/>
      <dgm:t>
        <a:bodyPr/>
        <a:lstStyle/>
        <a:p>
          <a:endParaRPr lang="en-US"/>
        </a:p>
      </dgm:t>
    </dgm:pt>
    <dgm:pt modelId="{D7CD19E1-1642-482E-BC95-E6729674DF12}" type="sibTrans" cxnId="{9CEA05E9-3A1B-461D-AE27-0B4B96E0E5AC}">
      <dgm:prSet/>
      <dgm:spPr/>
      <dgm:t>
        <a:bodyPr/>
        <a:lstStyle/>
        <a:p>
          <a:endParaRPr lang="en-US"/>
        </a:p>
      </dgm:t>
    </dgm:pt>
    <dgm:pt modelId="{4FD23A71-3009-4514-B8D1-2B39F613392C}">
      <dgm:prSet phldrT="[Text]"/>
      <dgm:spPr/>
      <dgm:t>
        <a:bodyPr/>
        <a:lstStyle/>
        <a:p>
          <a:r>
            <a:rPr lang="en-US" dirty="0"/>
            <a:t>Work-related injuries</a:t>
          </a:r>
        </a:p>
      </dgm:t>
    </dgm:pt>
    <dgm:pt modelId="{430A4BFD-0BF9-4552-A4B5-D886C4DF2A36}" type="parTrans" cxnId="{B63C6E26-756E-44DB-B711-546A430218BC}">
      <dgm:prSet/>
      <dgm:spPr/>
      <dgm:t>
        <a:bodyPr/>
        <a:lstStyle/>
        <a:p>
          <a:endParaRPr lang="en-US"/>
        </a:p>
      </dgm:t>
    </dgm:pt>
    <dgm:pt modelId="{B1AE5164-C31A-4672-9E64-01C92F3C9137}" type="sibTrans" cxnId="{B63C6E26-756E-44DB-B711-546A430218BC}">
      <dgm:prSet/>
      <dgm:spPr/>
      <dgm:t>
        <a:bodyPr/>
        <a:lstStyle/>
        <a:p>
          <a:endParaRPr lang="en-US"/>
        </a:p>
      </dgm:t>
    </dgm:pt>
    <dgm:pt modelId="{617204CD-782A-482E-A002-15B5818CE049}">
      <dgm:prSet phldrT="[Text]"/>
      <dgm:spPr/>
      <dgm:t>
        <a:bodyPr/>
        <a:lstStyle/>
        <a:p>
          <a:r>
            <a:rPr lang="en-US" dirty="0"/>
            <a:t>From the common cold to seasonal flu</a:t>
          </a:r>
        </a:p>
      </dgm:t>
    </dgm:pt>
    <dgm:pt modelId="{73997801-1F9F-4BC8-852D-066CB78E0522}" type="parTrans" cxnId="{7FAAC4EA-CE08-4AE8-907C-F2486AF2B320}">
      <dgm:prSet/>
      <dgm:spPr/>
      <dgm:t>
        <a:bodyPr/>
        <a:lstStyle/>
        <a:p>
          <a:endParaRPr lang="en-US"/>
        </a:p>
      </dgm:t>
    </dgm:pt>
    <dgm:pt modelId="{1EA7E176-5B81-4C60-B29D-E4E3C5EEB705}" type="sibTrans" cxnId="{7FAAC4EA-CE08-4AE8-907C-F2486AF2B320}">
      <dgm:prSet/>
      <dgm:spPr/>
      <dgm:t>
        <a:bodyPr/>
        <a:lstStyle/>
        <a:p>
          <a:endParaRPr lang="en-US"/>
        </a:p>
      </dgm:t>
    </dgm:pt>
    <dgm:pt modelId="{B4CC87F3-2ADA-4A29-AD50-4CEDF9B688E3}">
      <dgm:prSet phldrT="[Text]"/>
      <dgm:spPr/>
      <dgm:t>
        <a:bodyPr/>
        <a:lstStyle/>
        <a:p>
          <a:r>
            <a:rPr lang="en-US" dirty="0"/>
            <a:t>Treatment for chronic as well as acute conditions</a:t>
          </a:r>
        </a:p>
      </dgm:t>
    </dgm:pt>
    <dgm:pt modelId="{E2417E9F-24EA-442C-849F-F9579BF84D02}" type="parTrans" cxnId="{76661318-D97F-4E4C-9D4A-323BC39C23E3}">
      <dgm:prSet/>
      <dgm:spPr/>
      <dgm:t>
        <a:bodyPr/>
        <a:lstStyle/>
        <a:p>
          <a:endParaRPr lang="en-US"/>
        </a:p>
      </dgm:t>
    </dgm:pt>
    <dgm:pt modelId="{907752A3-BE6C-4CB6-88E1-BDFE1C7C36E3}" type="sibTrans" cxnId="{76661318-D97F-4E4C-9D4A-323BC39C23E3}">
      <dgm:prSet/>
      <dgm:spPr/>
      <dgm:t>
        <a:bodyPr/>
        <a:lstStyle/>
        <a:p>
          <a:endParaRPr lang="en-US"/>
        </a:p>
      </dgm:t>
    </dgm:pt>
    <dgm:pt modelId="{A5A2790D-48BC-43E8-BD5A-78BA586B2EEE}">
      <dgm:prSet phldrT="[Text]"/>
      <dgm:spPr/>
      <dgm:t>
        <a:bodyPr/>
        <a:lstStyle/>
        <a:p>
          <a:r>
            <a:rPr lang="en-US" dirty="0"/>
            <a:t>Routine vaccinations</a:t>
          </a:r>
        </a:p>
      </dgm:t>
    </dgm:pt>
    <dgm:pt modelId="{41D1AA84-76D9-427F-B051-CAA0B83E5939}" type="parTrans" cxnId="{D0D20F32-6CCF-48AA-BBEA-A2971E1F7310}">
      <dgm:prSet/>
      <dgm:spPr/>
      <dgm:t>
        <a:bodyPr/>
        <a:lstStyle/>
        <a:p>
          <a:endParaRPr lang="en-US"/>
        </a:p>
      </dgm:t>
    </dgm:pt>
    <dgm:pt modelId="{917A7A07-C23C-4A83-9930-FD33B773443B}" type="sibTrans" cxnId="{D0D20F32-6CCF-48AA-BBEA-A2971E1F7310}">
      <dgm:prSet/>
      <dgm:spPr/>
      <dgm:t>
        <a:bodyPr/>
        <a:lstStyle/>
        <a:p>
          <a:endParaRPr lang="en-US"/>
        </a:p>
      </dgm:t>
    </dgm:pt>
    <dgm:pt modelId="{66E2586B-98A0-4C2F-894C-3261D4CF8DE4}">
      <dgm:prSet phldrT="[Text]"/>
      <dgm:spPr/>
      <dgm:t>
        <a:bodyPr/>
        <a:lstStyle/>
        <a:p>
          <a:r>
            <a:rPr lang="en-US" dirty="0"/>
            <a:t>Blood work and monitoring</a:t>
          </a:r>
        </a:p>
      </dgm:t>
    </dgm:pt>
    <dgm:pt modelId="{24AB2556-5A6C-4D50-B9AD-0145479989B7}" type="parTrans" cxnId="{750BC1D3-D74E-4676-8BBF-F81D4E0E23AB}">
      <dgm:prSet/>
      <dgm:spPr/>
      <dgm:t>
        <a:bodyPr/>
        <a:lstStyle/>
        <a:p>
          <a:endParaRPr lang="en-US"/>
        </a:p>
      </dgm:t>
    </dgm:pt>
    <dgm:pt modelId="{FD20BFAC-FFC1-4CC4-9EF5-195745ACBD42}" type="sibTrans" cxnId="{750BC1D3-D74E-4676-8BBF-F81D4E0E23AB}">
      <dgm:prSet/>
      <dgm:spPr/>
      <dgm:t>
        <a:bodyPr/>
        <a:lstStyle/>
        <a:p>
          <a:endParaRPr lang="en-US"/>
        </a:p>
      </dgm:t>
    </dgm:pt>
    <dgm:pt modelId="{E0B326D2-6BE4-4D79-BC20-C892DC2D936A}" type="pres">
      <dgm:prSet presAssocID="{4203E318-F74C-4AF3-9B31-FE74F3022156}" presName="linear" presStyleCnt="0">
        <dgm:presLayoutVars>
          <dgm:animLvl val="lvl"/>
          <dgm:resizeHandles val="exact"/>
        </dgm:presLayoutVars>
      </dgm:prSet>
      <dgm:spPr/>
    </dgm:pt>
    <dgm:pt modelId="{4A8CD6AE-2783-40B7-AA2F-B49903285503}" type="pres">
      <dgm:prSet presAssocID="{B3599A8D-56FE-4869-AB93-A876F88361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92FB0E-3D9C-4426-A134-2CD720FD14D5}" type="pres">
      <dgm:prSet presAssocID="{B3599A8D-56FE-4869-AB93-A876F8836166}" presName="childText" presStyleLbl="revTx" presStyleIdx="0" presStyleCnt="3">
        <dgm:presLayoutVars>
          <dgm:bulletEnabled val="1"/>
        </dgm:presLayoutVars>
      </dgm:prSet>
      <dgm:spPr/>
    </dgm:pt>
    <dgm:pt modelId="{0CECB52B-24A1-4A8F-830F-3F869D29565E}" type="pres">
      <dgm:prSet presAssocID="{EB9D14EB-7EAD-40BE-AA44-CBA13FE9AC3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7D07535-028D-4E04-8D29-8274EFE69AAC}" type="pres">
      <dgm:prSet presAssocID="{EB9D14EB-7EAD-40BE-AA44-CBA13FE9AC3F}" presName="childText" presStyleLbl="revTx" presStyleIdx="1" presStyleCnt="3">
        <dgm:presLayoutVars>
          <dgm:bulletEnabled val="1"/>
        </dgm:presLayoutVars>
      </dgm:prSet>
      <dgm:spPr/>
    </dgm:pt>
    <dgm:pt modelId="{419D124C-6ABD-42ED-8D59-94FE57E99AF6}" type="pres">
      <dgm:prSet presAssocID="{0BD42824-0EB6-4044-B4F5-205D2759F85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CF52D5-12EB-4278-96B5-C8AAF3858339}" type="pres">
      <dgm:prSet presAssocID="{0BD42824-0EB6-4044-B4F5-205D2759F85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6661318-D97F-4E4C-9D4A-323BC39C23E3}" srcId="{EB9D14EB-7EAD-40BE-AA44-CBA13FE9AC3F}" destId="{B4CC87F3-2ADA-4A29-AD50-4CEDF9B688E3}" srcOrd="1" destOrd="0" parTransId="{E2417E9F-24EA-442C-849F-F9579BF84D02}" sibTransId="{907752A3-BE6C-4CB6-88E1-BDFE1C7C36E3}"/>
    <dgm:cxn modelId="{3C9CAD18-7BBC-4C40-A9A6-6D702F1EDD0B}" type="presOf" srcId="{A5A2790D-48BC-43E8-BD5A-78BA586B2EEE}" destId="{86CF52D5-12EB-4278-96B5-C8AAF3858339}" srcOrd="0" destOrd="0" presId="urn:microsoft.com/office/officeart/2005/8/layout/vList2"/>
    <dgm:cxn modelId="{72F2E51B-4A5B-4EFF-A4DA-FD8EE4921335}" type="presOf" srcId="{46015556-BAAD-466B-BFAD-46D40F38131D}" destId="{0892FB0E-3D9C-4426-A134-2CD720FD14D5}" srcOrd="0" destOrd="0" presId="urn:microsoft.com/office/officeart/2005/8/layout/vList2"/>
    <dgm:cxn modelId="{B63C6E26-756E-44DB-B711-546A430218BC}" srcId="{B3599A8D-56FE-4869-AB93-A876F8836166}" destId="{4FD23A71-3009-4514-B8D1-2B39F613392C}" srcOrd="1" destOrd="0" parTransId="{430A4BFD-0BF9-4552-A4B5-D886C4DF2A36}" sibTransId="{B1AE5164-C31A-4672-9E64-01C92F3C9137}"/>
    <dgm:cxn modelId="{D0D20F32-6CCF-48AA-BBEA-A2971E1F7310}" srcId="{0BD42824-0EB6-4044-B4F5-205D2759F85D}" destId="{A5A2790D-48BC-43E8-BD5A-78BA586B2EEE}" srcOrd="0" destOrd="0" parTransId="{41D1AA84-76D9-427F-B051-CAA0B83E5939}" sibTransId="{917A7A07-C23C-4A83-9930-FD33B773443B}"/>
    <dgm:cxn modelId="{DE3CC234-C519-43DD-AB3E-AC656DB3FF1C}" srcId="{4203E318-F74C-4AF3-9B31-FE74F3022156}" destId="{B3599A8D-56FE-4869-AB93-A876F8836166}" srcOrd="0" destOrd="0" parTransId="{5283E2DF-5DC4-47AB-B245-E576E12C818D}" sibTransId="{4D6D6ED9-9665-421F-8BC6-DDB42F9ACA28}"/>
    <dgm:cxn modelId="{1900893A-37AB-4D91-BA66-874FA89F9A30}" type="presOf" srcId="{4203E318-F74C-4AF3-9B31-FE74F3022156}" destId="{E0B326D2-6BE4-4D79-BC20-C892DC2D936A}" srcOrd="0" destOrd="0" presId="urn:microsoft.com/office/officeart/2005/8/layout/vList2"/>
    <dgm:cxn modelId="{9E0BE844-45EC-4310-A218-33D4F630F6FC}" type="presOf" srcId="{617204CD-782A-482E-A002-15B5818CE049}" destId="{67D07535-028D-4E04-8D29-8274EFE69AAC}" srcOrd="0" destOrd="0" presId="urn:microsoft.com/office/officeart/2005/8/layout/vList2"/>
    <dgm:cxn modelId="{9C909F49-E9B1-40D0-B5CC-7E4B5DC1A046}" type="presOf" srcId="{66E2586B-98A0-4C2F-894C-3261D4CF8DE4}" destId="{86CF52D5-12EB-4278-96B5-C8AAF3858339}" srcOrd="0" destOrd="1" presId="urn:microsoft.com/office/officeart/2005/8/layout/vList2"/>
    <dgm:cxn modelId="{B81EF571-EE2C-4C34-9484-D04328BF61D1}" type="presOf" srcId="{B3599A8D-56FE-4869-AB93-A876F8836166}" destId="{4A8CD6AE-2783-40B7-AA2F-B49903285503}" srcOrd="0" destOrd="0" presId="urn:microsoft.com/office/officeart/2005/8/layout/vList2"/>
    <dgm:cxn modelId="{7F8A1E7D-AF2D-4EAB-AD50-A953F637A9D8}" srcId="{4203E318-F74C-4AF3-9B31-FE74F3022156}" destId="{0BD42824-0EB6-4044-B4F5-205D2759F85D}" srcOrd="2" destOrd="0" parTransId="{9F934FC4-DDDC-448D-A45C-7F8187971A1F}" sibTransId="{440DA68D-8B4E-4CEB-B59C-1C8806B6C927}"/>
    <dgm:cxn modelId="{84555983-7530-4E8F-910F-BDBBDC381872}" type="presOf" srcId="{B4CC87F3-2ADA-4A29-AD50-4CEDF9B688E3}" destId="{67D07535-028D-4E04-8D29-8274EFE69AAC}" srcOrd="0" destOrd="1" presId="urn:microsoft.com/office/officeart/2005/8/layout/vList2"/>
    <dgm:cxn modelId="{14E8D584-4FB4-4E9E-936C-99DA22D22CBB}" type="presOf" srcId="{0BD42824-0EB6-4044-B4F5-205D2759F85D}" destId="{419D124C-6ABD-42ED-8D59-94FE57E99AF6}" srcOrd="0" destOrd="0" presId="urn:microsoft.com/office/officeart/2005/8/layout/vList2"/>
    <dgm:cxn modelId="{1D1FB787-A72A-4FDC-AD87-CD5D328D76BF}" type="presOf" srcId="{4FD23A71-3009-4514-B8D1-2B39F613392C}" destId="{0892FB0E-3D9C-4426-A134-2CD720FD14D5}" srcOrd="0" destOrd="1" presId="urn:microsoft.com/office/officeart/2005/8/layout/vList2"/>
    <dgm:cxn modelId="{20174FAE-59CC-455C-BDF1-3E68424B7590}" srcId="{4203E318-F74C-4AF3-9B31-FE74F3022156}" destId="{EB9D14EB-7EAD-40BE-AA44-CBA13FE9AC3F}" srcOrd="1" destOrd="0" parTransId="{D236CEFA-4850-4728-BC31-2EB78B84BE90}" sibTransId="{A9F19982-EB83-43E9-8D5B-F2DEDDEBC84A}"/>
    <dgm:cxn modelId="{750BC1D3-D74E-4676-8BBF-F81D4E0E23AB}" srcId="{0BD42824-0EB6-4044-B4F5-205D2759F85D}" destId="{66E2586B-98A0-4C2F-894C-3261D4CF8DE4}" srcOrd="1" destOrd="0" parTransId="{24AB2556-5A6C-4D50-B9AD-0145479989B7}" sibTransId="{FD20BFAC-FFC1-4CC4-9EF5-195745ACBD42}"/>
    <dgm:cxn modelId="{9CEA05E9-3A1B-461D-AE27-0B4B96E0E5AC}" srcId="{B3599A8D-56FE-4869-AB93-A876F8836166}" destId="{46015556-BAAD-466B-BFAD-46D40F38131D}" srcOrd="0" destOrd="0" parTransId="{9F9969E5-4FC2-4CF5-AC13-B55FB1236C8C}" sibTransId="{D7CD19E1-1642-482E-BC95-E6729674DF12}"/>
    <dgm:cxn modelId="{7FAAC4EA-CE08-4AE8-907C-F2486AF2B320}" srcId="{EB9D14EB-7EAD-40BE-AA44-CBA13FE9AC3F}" destId="{617204CD-782A-482E-A002-15B5818CE049}" srcOrd="0" destOrd="0" parTransId="{73997801-1F9F-4BC8-852D-066CB78E0522}" sibTransId="{1EA7E176-5B81-4C60-B29D-E4E3C5EEB705}"/>
    <dgm:cxn modelId="{10B323FF-044E-42DF-B8B4-8D1F862CC806}" type="presOf" srcId="{EB9D14EB-7EAD-40BE-AA44-CBA13FE9AC3F}" destId="{0CECB52B-24A1-4A8F-830F-3F869D29565E}" srcOrd="0" destOrd="0" presId="urn:microsoft.com/office/officeart/2005/8/layout/vList2"/>
    <dgm:cxn modelId="{2813D505-B28C-4320-AA4C-D4598DE84363}" type="presParOf" srcId="{E0B326D2-6BE4-4D79-BC20-C892DC2D936A}" destId="{4A8CD6AE-2783-40B7-AA2F-B49903285503}" srcOrd="0" destOrd="0" presId="urn:microsoft.com/office/officeart/2005/8/layout/vList2"/>
    <dgm:cxn modelId="{1C0D0863-14D9-4EAB-B49B-0CC57BD4B1DB}" type="presParOf" srcId="{E0B326D2-6BE4-4D79-BC20-C892DC2D936A}" destId="{0892FB0E-3D9C-4426-A134-2CD720FD14D5}" srcOrd="1" destOrd="0" presId="urn:microsoft.com/office/officeart/2005/8/layout/vList2"/>
    <dgm:cxn modelId="{87D0D4C4-FAD4-40E8-BDEC-28EB4FB02943}" type="presParOf" srcId="{E0B326D2-6BE4-4D79-BC20-C892DC2D936A}" destId="{0CECB52B-24A1-4A8F-830F-3F869D29565E}" srcOrd="2" destOrd="0" presId="urn:microsoft.com/office/officeart/2005/8/layout/vList2"/>
    <dgm:cxn modelId="{5C6402DA-479D-4F37-8F79-255E77683386}" type="presParOf" srcId="{E0B326D2-6BE4-4D79-BC20-C892DC2D936A}" destId="{67D07535-028D-4E04-8D29-8274EFE69AAC}" srcOrd="3" destOrd="0" presId="urn:microsoft.com/office/officeart/2005/8/layout/vList2"/>
    <dgm:cxn modelId="{1B18E4BC-6ADE-4538-9A11-ACD36C0900A6}" type="presParOf" srcId="{E0B326D2-6BE4-4D79-BC20-C892DC2D936A}" destId="{419D124C-6ABD-42ED-8D59-94FE57E99AF6}" srcOrd="4" destOrd="0" presId="urn:microsoft.com/office/officeart/2005/8/layout/vList2"/>
    <dgm:cxn modelId="{A1C50AAE-25F5-459B-A857-C5287A1CD92D}" type="presParOf" srcId="{E0B326D2-6BE4-4D79-BC20-C892DC2D936A}" destId="{86CF52D5-12EB-4278-96B5-C8AAF385833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CD6AE-2783-40B7-AA2F-B49903285503}">
      <dsp:nvSpPr>
        <dsp:cNvPr id="0" name=""/>
        <dsp:cNvSpPr/>
      </dsp:nvSpPr>
      <dsp:spPr>
        <a:xfrm>
          <a:off x="0" y="82173"/>
          <a:ext cx="8597900" cy="5931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Injuries</a:t>
          </a:r>
        </a:p>
      </dsp:txBody>
      <dsp:txXfrm>
        <a:off x="28957" y="111130"/>
        <a:ext cx="8539986" cy="535276"/>
      </dsp:txXfrm>
    </dsp:sp>
    <dsp:sp modelId="{0892FB0E-3D9C-4426-A134-2CD720FD14D5}">
      <dsp:nvSpPr>
        <dsp:cNvPr id="0" name=""/>
        <dsp:cNvSpPr/>
      </dsp:nvSpPr>
      <dsp:spPr>
        <a:xfrm>
          <a:off x="0" y="675363"/>
          <a:ext cx="85979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Household accidents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Work-related injuries</a:t>
          </a:r>
        </a:p>
      </dsp:txBody>
      <dsp:txXfrm>
        <a:off x="0" y="675363"/>
        <a:ext cx="8597900" cy="645840"/>
      </dsp:txXfrm>
    </dsp:sp>
    <dsp:sp modelId="{0CECB52B-24A1-4A8F-830F-3F869D29565E}">
      <dsp:nvSpPr>
        <dsp:cNvPr id="0" name=""/>
        <dsp:cNvSpPr/>
      </dsp:nvSpPr>
      <dsp:spPr>
        <a:xfrm>
          <a:off x="0" y="1321203"/>
          <a:ext cx="8597900" cy="593190"/>
        </a:xfrm>
        <a:prstGeom prst="roundRect">
          <a:avLst/>
        </a:prstGeom>
        <a:gradFill rotWithShape="0">
          <a:gsLst>
            <a:gs pos="0">
              <a:schemeClr val="accent4">
                <a:hueOff val="-415542"/>
                <a:satOff val="-2665"/>
                <a:lumOff val="687"/>
                <a:alphaOff val="0"/>
                <a:tint val="96000"/>
                <a:lumMod val="100000"/>
              </a:schemeClr>
            </a:gs>
            <a:gs pos="78000">
              <a:schemeClr val="accent4">
                <a:hueOff val="-415542"/>
                <a:satOff val="-2665"/>
                <a:lumOff val="68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Illnesses</a:t>
          </a:r>
        </a:p>
      </dsp:txBody>
      <dsp:txXfrm>
        <a:off x="28957" y="1350160"/>
        <a:ext cx="8539986" cy="535276"/>
      </dsp:txXfrm>
    </dsp:sp>
    <dsp:sp modelId="{67D07535-028D-4E04-8D29-8274EFE69AAC}">
      <dsp:nvSpPr>
        <dsp:cNvPr id="0" name=""/>
        <dsp:cNvSpPr/>
      </dsp:nvSpPr>
      <dsp:spPr>
        <a:xfrm>
          <a:off x="0" y="1914393"/>
          <a:ext cx="85979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From the common cold to seasonal flu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Treatment for chronic as well as acute conditions</a:t>
          </a:r>
        </a:p>
      </dsp:txBody>
      <dsp:txXfrm>
        <a:off x="0" y="1914393"/>
        <a:ext cx="8597900" cy="645840"/>
      </dsp:txXfrm>
    </dsp:sp>
    <dsp:sp modelId="{419D124C-6ABD-42ED-8D59-94FE57E99AF6}">
      <dsp:nvSpPr>
        <dsp:cNvPr id="0" name=""/>
        <dsp:cNvSpPr/>
      </dsp:nvSpPr>
      <dsp:spPr>
        <a:xfrm>
          <a:off x="0" y="2560233"/>
          <a:ext cx="8597900" cy="593190"/>
        </a:xfrm>
        <a:prstGeom prst="roundRect">
          <a:avLst/>
        </a:prstGeom>
        <a:gradFill rotWithShape="0">
          <a:gsLst>
            <a:gs pos="0">
              <a:schemeClr val="accent4">
                <a:hueOff val="-831085"/>
                <a:satOff val="-5329"/>
                <a:lumOff val="1374"/>
                <a:alphaOff val="0"/>
                <a:tint val="96000"/>
                <a:lumMod val="100000"/>
              </a:schemeClr>
            </a:gs>
            <a:gs pos="78000">
              <a:schemeClr val="accent4">
                <a:hueOff val="-831085"/>
                <a:satOff val="-5329"/>
                <a:lumOff val="137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Vaccinations and Diagnostic Tests</a:t>
          </a:r>
        </a:p>
      </dsp:txBody>
      <dsp:txXfrm>
        <a:off x="28957" y="2589190"/>
        <a:ext cx="8539986" cy="535276"/>
      </dsp:txXfrm>
    </dsp:sp>
    <dsp:sp modelId="{86CF52D5-12EB-4278-96B5-C8AAF3858339}">
      <dsp:nvSpPr>
        <dsp:cNvPr id="0" name=""/>
        <dsp:cNvSpPr/>
      </dsp:nvSpPr>
      <dsp:spPr>
        <a:xfrm>
          <a:off x="0" y="3153423"/>
          <a:ext cx="85979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8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Routine vaccinations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Blood work and monitoring</a:t>
          </a:r>
        </a:p>
      </dsp:txBody>
      <dsp:txXfrm>
        <a:off x="0" y="3153423"/>
        <a:ext cx="8597900" cy="64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818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49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5188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558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471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52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431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2050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2130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5" y="2160590"/>
            <a:ext cx="418512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5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Freeform 17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reeform 18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23" y="2160983"/>
            <a:ext cx="3830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623" y="2160983"/>
            <a:ext cx="38317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6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5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Freeform 13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9082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2" y="514925"/>
            <a:ext cx="4514716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70"/>
            <a:ext cx="3855532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14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16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1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54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Medi-Ready Urgent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Timely—Convenient—Affordable</a:t>
            </a:r>
          </a:p>
        </p:txBody>
      </p:sp>
    </p:spTree>
    <p:extLst>
      <p:ext uri="{BB962C8B-B14F-4D97-AF65-F5344CB8AC3E}">
        <p14:creationId xmlns:p14="http://schemas.microsoft.com/office/powerpoint/2010/main" val="29603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</a:t>
            </a:r>
            <a:r>
              <a:rPr lang="en-US"/>
              <a:t>-Ready Is </a:t>
            </a:r>
            <a:r>
              <a:rPr lang="en-US" dirty="0"/>
              <a:t>Ready to Serve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 open in Madison Plaza</a:t>
            </a:r>
          </a:p>
          <a:p>
            <a:r>
              <a:rPr lang="en-US"/>
              <a:t>Hours:</a:t>
            </a:r>
          </a:p>
          <a:p>
            <a:pPr lvl="1"/>
            <a:r>
              <a:rPr lang="en-US"/>
              <a:t>Open 7 days a week</a:t>
            </a:r>
          </a:p>
          <a:p>
            <a:pPr lvl="1"/>
            <a:r>
              <a:rPr lang="en-US"/>
              <a:t>9:00 a.m. to 10:00 p.m.</a:t>
            </a:r>
          </a:p>
          <a:p>
            <a:r>
              <a:rPr lang="en-US"/>
              <a:t>Call for your appointment or walk in</a:t>
            </a:r>
          </a:p>
          <a:p>
            <a:r>
              <a:rPr lang="en-US"/>
              <a:t>Our friendly staff is waiting for you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351" y="2133600"/>
            <a:ext cx="4869180" cy="3246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229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Can Help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880944"/>
              </p:ext>
            </p:extLst>
          </p:nvPr>
        </p:nvGraphicFramePr>
        <p:xfrm>
          <a:off x="677863" y="2160588"/>
          <a:ext cx="859790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6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Injuries and Illnesses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 Injuries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Fractures and dislocations</a:t>
            </a:r>
          </a:p>
          <a:p>
            <a:r>
              <a:rPr lang="en-US" dirty="0"/>
              <a:t>Sprains and strains</a:t>
            </a:r>
          </a:p>
          <a:p>
            <a:r>
              <a:rPr lang="en-US" dirty="0">
                <a:effectLst/>
              </a:rPr>
              <a:t>Cuts and lacerations</a:t>
            </a:r>
          </a:p>
          <a:p>
            <a:r>
              <a:rPr lang="en-US" dirty="0">
                <a:effectLst/>
              </a:rPr>
              <a:t>Dog bites</a:t>
            </a:r>
          </a:p>
          <a:p>
            <a:r>
              <a:rPr lang="en-US" dirty="0">
                <a:effectLst/>
              </a:rPr>
              <a:t>Burns</a:t>
            </a:r>
          </a:p>
          <a:p>
            <a:r>
              <a:rPr lang="en-US" dirty="0">
                <a:effectLst/>
              </a:rPr>
              <a:t>Minor </a:t>
            </a:r>
            <a:r>
              <a:rPr lang="en-US" dirty="0"/>
              <a:t>e</a:t>
            </a:r>
            <a:r>
              <a:rPr lang="en-US" dirty="0">
                <a:effectLst/>
              </a:rPr>
              <a:t>ye injuries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Illnesses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Colds and flu</a:t>
            </a:r>
          </a:p>
          <a:p>
            <a:r>
              <a:rPr lang="en-US" dirty="0"/>
              <a:t>Sore throat, coughs, and sinus infections</a:t>
            </a:r>
          </a:p>
          <a:p>
            <a:r>
              <a:rPr lang="en-US" dirty="0"/>
              <a:t>Poison ivy and other rashes</a:t>
            </a:r>
          </a:p>
          <a:p>
            <a:r>
              <a:rPr lang="en-US" dirty="0"/>
              <a:t>Earache and headache</a:t>
            </a:r>
          </a:p>
          <a:p>
            <a:r>
              <a:rPr lang="en-US" dirty="0"/>
              <a:t>Pneumonia and bronchitis</a:t>
            </a:r>
          </a:p>
          <a:p>
            <a:r>
              <a:rPr lang="en-US" dirty="0"/>
              <a:t>Heart and high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74375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Travelers vaccinations</a:t>
            </a:r>
          </a:p>
          <a:p>
            <a:r>
              <a:rPr lang="en-US" dirty="0"/>
              <a:t>Flu shots</a:t>
            </a:r>
          </a:p>
          <a:p>
            <a:r>
              <a:rPr lang="en-US" dirty="0"/>
              <a:t>Routine childhood vaccinations</a:t>
            </a:r>
          </a:p>
          <a:p>
            <a:r>
              <a:rPr lang="en-US" dirty="0"/>
              <a:t>Whooping cough supplemental vaccinations</a:t>
            </a:r>
          </a:p>
          <a:p>
            <a:r>
              <a:rPr lang="en-US"/>
              <a:t>Shingles </a:t>
            </a:r>
            <a:r>
              <a:rPr lang="en-US" dirty="0"/>
              <a:t>vaccinations</a:t>
            </a:r>
          </a:p>
          <a:p>
            <a:r>
              <a:rPr lang="en-US" dirty="0"/>
              <a:t>Hepatitis A &amp; B</a:t>
            </a:r>
          </a:p>
          <a:p>
            <a:r>
              <a:rPr lang="en-US" dirty="0"/>
              <a:t>Tetanus shots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86" y="2133600"/>
            <a:ext cx="48006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58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Diagnostic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Lab work</a:t>
            </a:r>
          </a:p>
          <a:p>
            <a:r>
              <a:rPr lang="en-US" dirty="0"/>
              <a:t>Routine screening tests</a:t>
            </a:r>
          </a:p>
          <a:p>
            <a:r>
              <a:rPr lang="en-US" dirty="0"/>
              <a:t>X-rays </a:t>
            </a:r>
          </a:p>
          <a:p>
            <a:r>
              <a:rPr lang="en-US" dirty="0"/>
              <a:t>EKG</a:t>
            </a:r>
          </a:p>
          <a:p>
            <a:r>
              <a:rPr lang="en-US" dirty="0"/>
              <a:t>Ultrasound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769" y="2355912"/>
            <a:ext cx="4800601" cy="2809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166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-Read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C96F06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165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Medium</vt:lpstr>
      <vt:lpstr>Wingdings 3</vt:lpstr>
      <vt:lpstr>Facet</vt:lpstr>
      <vt:lpstr>Medi-Ready Urgent Care</vt:lpstr>
      <vt:lpstr>Medi-Ready Is Ready to Serve You!</vt:lpstr>
      <vt:lpstr>How We Can Help</vt:lpstr>
      <vt:lpstr>Injuries and Illnesses</vt:lpstr>
      <vt:lpstr>Vaccinations</vt:lpstr>
      <vt:lpstr>Diagnostic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2015-10-03T22:29:26Z</dcterms:created>
  <dcterms:modified xsi:type="dcterms:W3CDTF">2019-09-06T10:05:26Z</dcterms:modified>
</cp:coreProperties>
</file>