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01" r:id="rId1"/>
  </p:sldMasterIdLst>
  <p:notesMasterIdLst>
    <p:notesMasterId r:id="rId9"/>
  </p:notesMasterIdLst>
  <p:sldIdLst>
    <p:sldId id="259" r:id="rId2"/>
    <p:sldId id="258" r:id="rId3"/>
    <p:sldId id="261" r:id="rId4"/>
    <p:sldId id="257" r:id="rId5"/>
    <p:sldId id="260" r:id="rId6"/>
    <p:sldId id="262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9D188-90EE-46A7-BFB0-253A056FD4E4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3931C-6E85-406F-BCC2-9C8CCAE3B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18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3931C-6E85-406F-BCC2-9C8CCAE3BC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13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Compare the cost of surgery to the cost of glasses or contacts.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3931C-6E85-406F-BCC2-9C8CCAE3BC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30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Make sure potential patients know that the surgery is painless.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3931C-6E85-406F-BCC2-9C8CCAE3BC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9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7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914400"/>
          </a:xfrm>
        </p:spPr>
        <p:txBody>
          <a:bodyPr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7A9A8-89CD-4BAC-95DB-B25005A461DA}" type="datetime1">
              <a:rPr lang="en-US" smtClean="0"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Wynnedale Medical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041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D6CF-FD49-4171-A4B4-29A8C00AD56A}" type="datetime1">
              <a:rPr lang="en-US" smtClean="0"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Wynnedale Medical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60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E416-6E4C-40C6-AED5-39998B54D421}" type="datetime1">
              <a:rPr lang="en-US" smtClean="0"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Wynnedale Medical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91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BD69-8845-481F-8518-7C3147F08E6E}" type="datetime1">
              <a:rPr lang="en-US" smtClean="0"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Wynnedale Medical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09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368B-174A-4AEB-9A1D-880C04384AE5}" type="datetime1">
              <a:rPr lang="en-US" smtClean="0"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Wynnedale Medical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430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107" y="1845734"/>
            <a:ext cx="4901377" cy="402335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715" y="1845735"/>
            <a:ext cx="5059993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6B02-4B7E-47E5-9E50-E17AC9B0A9F7}" type="datetime1">
              <a:rPr lang="en-US" smtClean="0"/>
              <a:t>7/19/2019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Wynnedale Medical Center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173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609" y="1846052"/>
            <a:ext cx="4754880" cy="736282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2107" y="2582335"/>
            <a:ext cx="4907382" cy="32867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8706" y="1846052"/>
            <a:ext cx="4934988" cy="736282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89715" y="2582334"/>
            <a:ext cx="5063979" cy="32867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E68C-4465-45CA-8491-5DB382E4BC21}" type="datetime1">
              <a:rPr lang="en-US" smtClean="0"/>
              <a:t>7/19/2019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Wynnedale Medical Center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627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577D-319F-495E-B579-76CD902FE14C}" type="datetime1">
              <a:rPr lang="en-US" smtClean="0"/>
              <a:t>7/19/2019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Wynnedale Medical Center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633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E229-6453-42AC-844F-9DCEBBBE43DF}" type="datetime1">
              <a:rPr lang="en-US" smtClean="0"/>
              <a:t>7/19/2019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Wynnedale Medical Center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48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90C51CB-7975-42CC-BEE5-197CC20F4500}" type="datetime1">
              <a:rPr lang="en-US" smtClean="0"/>
              <a:t>7/19/2019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Wynnedale Medical Center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06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36" y="5037512"/>
            <a:ext cx="10113645" cy="906088"/>
          </a:xfrm>
        </p:spPr>
        <p:txBody>
          <a:bodyPr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8537" y="5867399"/>
            <a:ext cx="10105332" cy="587433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02A8-9890-49B9-9EFA-C6CEF861D9F2}" type="datetime1">
              <a:rPr lang="en-US" smtClean="0"/>
              <a:t>7/19/2019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Wynnedale Medical Center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42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107" y="1845734"/>
            <a:ext cx="10203573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168377B-B074-4390-8328-371F1CD4301A}" type="datetime1">
              <a:rPr lang="en-US" smtClean="0"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Wynnedale Medical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407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FontTx/>
        <a:buBlip>
          <a:blip r:embed="rId13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Wynnedale Medical Center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Laser Eye Surgery Unit</a:t>
            </a:r>
          </a:p>
          <a:p>
            <a:r>
              <a:rPr lang="en-US" dirty="0"/>
              <a:t>Find out if Laser Surgery is right for you</a:t>
            </a:r>
          </a:p>
        </p:txBody>
      </p:sp>
    </p:spTree>
    <p:extLst>
      <p:ext uri="{BB962C8B-B14F-4D97-AF65-F5344CB8AC3E}">
        <p14:creationId xmlns:p14="http://schemas.microsoft.com/office/powerpoint/2010/main" val="386677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  <p:sndAc>
          <p:stSnd>
            <p:snd r:embed="rId3" name="laser.wav"/>
          </p:stSnd>
        </p:sndAc>
      </p:transition>
    </mc:Choice>
    <mc:Fallback xmlns="">
      <p:transition spd="med" advTm="5000">
        <p:fade/>
        <p:sndAc>
          <p:stSnd>
            <p:snd r:embed="rId4" name="laser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Laser Eye Surgery Unit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Opens March 22</a:t>
            </a:r>
          </a:p>
          <a:p>
            <a:r>
              <a:rPr lang="en-US" dirty="0"/>
              <a:t>Headed by Dr. Martin Talbot from the Eastern Eye Surgery Clinic</a:t>
            </a:r>
          </a:p>
          <a:p>
            <a:r>
              <a:rPr lang="en-US" dirty="0"/>
              <a:t>State-of-the-art facilities and staff</a:t>
            </a:r>
          </a:p>
          <a:p>
            <a:pPr lvl="1"/>
            <a:r>
              <a:rPr lang="en-US" dirty="0"/>
              <a:t>Awarded Best Eye Care Facility in 2019</a:t>
            </a:r>
          </a:p>
          <a:p>
            <a:pPr lvl="1"/>
            <a:r>
              <a:rPr lang="en-US" dirty="0"/>
              <a:t>Surgeons recognized as one of the most experienced teams in the country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A216-448F-449F-B21E-DEFD1F807BEB}" type="datetime1">
              <a:rPr lang="en-US" smtClean="0"/>
              <a:pPr/>
              <a:t>7/19/2019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Wynnedale Medical Center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498593"/>
      </p:ext>
    </p:extLst>
  </p:cSld>
  <p:clrMapOvr>
    <a:masterClrMapping/>
  </p:clrMapOvr>
  <p:transition spd="slow" advTm="5000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Safe, fast, and reliable </a:t>
            </a:r>
          </a:p>
          <a:p>
            <a:r>
              <a:rPr lang="en-US"/>
              <a:t>Covered by most insurance carriers</a:t>
            </a:r>
          </a:p>
          <a:p>
            <a:r>
              <a:rPr lang="en-US"/>
              <a:t>The key to clear vision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Relative lack of pain</a:t>
            </a:r>
          </a:p>
          <a:p>
            <a:r>
              <a:rPr lang="en-US"/>
              <a:t>Almost immediate results (within 24 hours)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67CA-F7D0-4516-8B23-68136E1B2AD0}" type="datetime1">
              <a:rPr lang="en-US" smtClean="0"/>
              <a:pPr/>
              <a:t>7/19/2019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Wynnedale Medical Center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First Look at Laser Surgery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08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080897" y="2582335"/>
            <a:ext cx="4907382" cy="3286760"/>
          </a:xfrm>
        </p:spPr>
        <p:txBody>
          <a:bodyPr/>
          <a:lstStyle/>
          <a:p>
            <a:r>
              <a:rPr lang="en-US" dirty="0"/>
              <a:t>Virtually painless</a:t>
            </a:r>
          </a:p>
          <a:p>
            <a:r>
              <a:rPr lang="en-US" dirty="0"/>
              <a:t>Fast procedure</a:t>
            </a:r>
          </a:p>
          <a:p>
            <a:r>
              <a:rPr lang="en-US" dirty="0"/>
              <a:t>Immediate improvement</a:t>
            </a:r>
          </a:p>
          <a:p>
            <a:r>
              <a:rPr lang="en-US" dirty="0"/>
              <a:t>Covered by most insurance plans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Cons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218505" y="2582334"/>
            <a:ext cx="5063979" cy="3286760"/>
          </a:xfrm>
        </p:spPr>
        <p:txBody>
          <a:bodyPr/>
          <a:lstStyle/>
          <a:p>
            <a:r>
              <a:rPr lang="en-US" dirty="0"/>
              <a:t>Not everybody is a candidate</a:t>
            </a:r>
          </a:p>
          <a:p>
            <a:r>
              <a:rPr lang="en-US" dirty="0"/>
              <a:t>Cost</a:t>
            </a:r>
          </a:p>
          <a:p>
            <a:r>
              <a:rPr lang="en-US" dirty="0"/>
              <a:t>Some risk of corneal damage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B468-F918-45DC-A606-17DFF3221B6C}" type="datetime1">
              <a:rPr lang="en-US" smtClean="0"/>
              <a:pPr/>
              <a:t>7/19/2019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Wynnedale Medical Center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Laser Surgery for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445940"/>
      </p:ext>
    </p:extLst>
  </p:cSld>
  <p:clrMapOvr>
    <a:masterClrMapping/>
  </p:clrMapOvr>
  <p:transition spd="slow" advTm="5000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Laser Eye Surgery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LASIK is the most common refractive surgery</a:t>
            </a:r>
          </a:p>
          <a:p>
            <a:pPr lvl="1"/>
            <a:r>
              <a:rPr lang="en-US"/>
              <a:t>LASIK corrects near-sightedness and astigmatism</a:t>
            </a:r>
          </a:p>
          <a:p>
            <a:pPr lvl="1"/>
            <a:r>
              <a:rPr lang="en-US"/>
              <a:t>Uncorrected vision may be 20/40 or better after surgery</a:t>
            </a:r>
          </a:p>
          <a:p>
            <a:r>
              <a:rPr lang="en-US"/>
              <a:t>Other options include PRK and LASEK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9503-59B3-49FC-A25B-61826C166EFA}" type="datetime1">
              <a:rPr lang="en-US" smtClean="0"/>
              <a:pPr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Wynnedale Medical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237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5000">
        <p14:reveal/>
      </p:transition>
    </mc:Choice>
    <mc:Fallback xmlns="">
      <p:transition spd="slow" advTm="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Typically as low as $499 per eye</a:t>
            </a:r>
          </a:p>
          <a:p>
            <a:r>
              <a:rPr lang="en-US"/>
              <a:t>Custom options can add to costs</a:t>
            </a:r>
          </a:p>
          <a:p>
            <a:r>
              <a:rPr lang="en-US"/>
              <a:t>Financing is available for some candidates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9E58-04B2-4E90-94E9-9FA9EE67271E}" type="datetime1">
              <a:rPr lang="en-US" smtClean="0"/>
              <a:pPr/>
              <a:t>7/19/2019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Wynnedale Medical 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Cost of Laser Surgery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650" y="2000383"/>
            <a:ext cx="5059363" cy="3714485"/>
          </a:xfrm>
        </p:spPr>
      </p:pic>
    </p:spTree>
    <p:extLst>
      <p:ext uri="{BB962C8B-B14F-4D97-AF65-F5344CB8AC3E}">
        <p14:creationId xmlns:p14="http://schemas.microsoft.com/office/powerpoint/2010/main" val="1251958796"/>
      </p:ext>
    </p:extLst>
  </p:cSld>
  <p:clrMapOvr>
    <a:masterClrMapping/>
  </p:clrMapOvr>
  <p:transition spd="slow" advTm="5000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dirty="0"/>
              <a:t>In most cases, vision clears immediately, or within 24 hours of surgery. The patient should be able to return to normal activities in a day and feel no discomfort or side effects from the surgery.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56B6-6C59-47DC-AF4B-C9E17C945B16}" type="datetime1">
              <a:rPr lang="en-US" smtClean="0"/>
              <a:pPr/>
              <a:t>7/19/2019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Wynnedale Medical 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Clear Vision in a Day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845735"/>
            <a:ext cx="4726641" cy="3340608"/>
          </a:xfrm>
        </p:spPr>
      </p:pic>
    </p:spTree>
    <p:extLst>
      <p:ext uri="{BB962C8B-B14F-4D97-AF65-F5344CB8AC3E}">
        <p14:creationId xmlns:p14="http://schemas.microsoft.com/office/powerpoint/2010/main" val="107901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000">
        <p14:prism isInverted="1"/>
      </p:transition>
    </mc:Choice>
    <mc:Fallback xmlns="">
      <p:transition spd="slow" advTm="5000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ustom 33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279</Words>
  <Application>Microsoft Office PowerPoint</Application>
  <PresentationFormat>Widescreen</PresentationFormat>
  <Paragraphs>59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Wingdings</vt:lpstr>
      <vt:lpstr>Retrospect</vt:lpstr>
      <vt:lpstr>Wynnedale Medical Center</vt:lpstr>
      <vt:lpstr>Laser Eye Surgery Unit</vt:lpstr>
      <vt:lpstr>A First Look at Laser Surgery</vt:lpstr>
      <vt:lpstr>Is Laser Surgery for You?</vt:lpstr>
      <vt:lpstr>Laser Eye Surgery Facts</vt:lpstr>
      <vt:lpstr>The Cost of Laser Surgery</vt:lpstr>
      <vt:lpstr>Clear Vision in a 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2015-09-22T18:56:50Z</dcterms:created>
  <dcterms:modified xsi:type="dcterms:W3CDTF">2019-07-19T07:07:09Z</dcterms:modified>
</cp:coreProperties>
</file>