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9" r:id="rId1"/>
  </p:sldMasterIdLst>
  <p:notesMasterIdLst>
    <p:notesMasterId r:id="rId11"/>
  </p:notesMasterIdLst>
  <p:sldIdLst>
    <p:sldId id="259" r:id="rId2"/>
    <p:sldId id="258" r:id="rId3"/>
    <p:sldId id="261" r:id="rId4"/>
    <p:sldId id="257" r:id="rId5"/>
    <p:sldId id="260" r:id="rId6"/>
    <p:sldId id="262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988A0-56C9-4D30-8B88-CA03EE0CE1C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B4C6-5F3C-4705-B6C7-9C8606499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B4C6-5F3C-4705-B6C7-9C86064999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B4C6-5F3C-4705-B6C7-9C86064999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1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2099733"/>
            <a:ext cx="8827957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61760" y="1792185"/>
            <a:ext cx="990599" cy="304878"/>
          </a:xfrm>
        </p:spPr>
        <p:txBody>
          <a:bodyPr anchor="t"/>
          <a:lstStyle>
            <a:lvl1pPr algn="l">
              <a:defRPr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A42F772F-D2CB-4613-9273-8A8C77A57956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4811" y="3227793"/>
            <a:ext cx="3859795" cy="304880"/>
          </a:xfrm>
        </p:spPr>
        <p:txBody>
          <a:bodyPr/>
          <a:lstStyle>
            <a:lvl1pPr>
              <a:defRPr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705" y="292609"/>
            <a:ext cx="838417" cy="767687"/>
          </a:xfrm>
        </p:spPr>
        <p:txBody>
          <a:bodyPr/>
          <a:lstStyle>
            <a:lvl1pPr>
              <a:defRPr sz="2800" b="0" i="0">
                <a:latin typeface="+mj-lt"/>
                <a:cs typeface="Helvetica Light"/>
              </a:defRPr>
            </a:lvl1pPr>
          </a:lstStyle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1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 rot="10371525">
            <a:off x="263836" y="4438254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0800000">
            <a:off x="459626" y="321130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9927"/>
            <a:ext cx="882795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827958" cy="3429000"/>
          </a:xfrm>
          <a:prstGeom prst="roundRect">
            <a:avLst>
              <a:gd name="adj" fmla="val 1858"/>
            </a:avLst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5536665"/>
            <a:ext cx="8827957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4EF5-0D65-4057-92B8-CB579103C72B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9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>
            <a:off x="455730" y="2801320"/>
            <a:ext cx="11280538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21010068">
            <a:off x="8493163" y="2714874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97" y="1063417"/>
            <a:ext cx="8834117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6EEF-6CAA-4C98-B001-D8D80F9F336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543300"/>
            <a:ext cx="8827958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6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auto">
          <a:xfrm rot="21010068">
            <a:off x="8493163" y="41851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455730" y="4241802"/>
            <a:ext cx="11280538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290" y="982134"/>
            <a:ext cx="8456108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D0B9-290D-46B0-A52B-20E84EE4AE00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5029200"/>
            <a:ext cx="9247305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46452" y="3678766"/>
            <a:ext cx="7733233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796" y="607336"/>
            <a:ext cx="80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87033" y="2613787"/>
            <a:ext cx="652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99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/>
        </p:nvSpPr>
        <p:spPr bwMode="auto">
          <a:xfrm rot="21010068">
            <a:off x="8493163" y="4193583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5730" y="4241802"/>
            <a:ext cx="11280538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2370667"/>
            <a:ext cx="8827959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67"/>
            <a:ext cx="88279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E74E-7D9D-4D9A-90B2-53269697CFCB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>
            <a:off x="455730" y="4241802"/>
            <a:ext cx="11280538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3163" y="4185116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584" y="1210734"/>
            <a:ext cx="8509629" cy="2468032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31BD-29CA-4324-8A75-F25248320472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584" y="5024967"/>
            <a:ext cx="8519529" cy="1002090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169" y="809734"/>
            <a:ext cx="80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16398" y="2565918"/>
            <a:ext cx="652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62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455730" y="3246968"/>
            <a:ext cx="11280538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4495739"/>
            <a:ext cx="8827957" cy="15313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21010068">
            <a:off x="8493163" y="3152184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48267"/>
            <a:ext cx="8827958" cy="205316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F30F-BA82-4757-BC7A-815ABDDE0C1B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5256" y="3993692"/>
            <a:ext cx="8827957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2800" b="0" i="0" kern="1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59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/>
        </p:nvSpPr>
        <p:spPr bwMode="auto">
          <a:xfrm rot="21010068">
            <a:off x="8493163" y="17975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459626" y="1866405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827958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2603502"/>
            <a:ext cx="31426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897" y="2603500"/>
            <a:ext cx="314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93D4-D800-412C-B0AA-D4CCE208E4FF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0190" y="2603501"/>
            <a:ext cx="3146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511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4426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5" y="3179765"/>
            <a:ext cx="314269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3897" y="3179764"/>
            <a:ext cx="314782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90384" y="3179763"/>
            <a:ext cx="3146355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1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/>
          </p:cNvSpPr>
          <p:nvPr/>
        </p:nvSpPr>
        <p:spPr bwMode="auto">
          <a:xfrm rot="21010068">
            <a:off x="8493163" y="17975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459626" y="1866405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827958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4532844"/>
            <a:ext cx="30512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0055" y="4532845"/>
            <a:ext cx="305123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F7F6-CEC7-4EC1-AB10-B878F7FA323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257" y="6391839"/>
            <a:ext cx="3645231" cy="304801"/>
          </a:xfrm>
        </p:spPr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4855" y="4532845"/>
            <a:ext cx="30518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1334901" y="2603500"/>
            <a:ext cx="26919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5" y="5109106"/>
            <a:ext cx="3051233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1362" y="5109105"/>
            <a:ext cx="3051233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4854" y="5109104"/>
            <a:ext cx="3051891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/>
          </p:cNvSpPr>
          <p:nvPr>
            <p:ph type="pic" idx="21"/>
          </p:nvPr>
        </p:nvSpPr>
        <p:spPr>
          <a:xfrm>
            <a:off x="4749699" y="2603500"/>
            <a:ext cx="2691944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idx="22"/>
          </p:nvPr>
        </p:nvSpPr>
        <p:spPr>
          <a:xfrm>
            <a:off x="8165157" y="2603500"/>
            <a:ext cx="26919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6979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983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8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/>
        </p:nvSpPr>
        <p:spPr bwMode="auto">
          <a:xfrm rot="21010068">
            <a:off x="8493163" y="17975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59626" y="1866405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827958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255" y="2603500"/>
            <a:ext cx="8827958" cy="3416300"/>
          </a:xfrm>
        </p:spPr>
        <p:txBody>
          <a:bodyPr vert="eaVert" anchor="b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8226" y="6391839"/>
            <a:ext cx="990857" cy="304799"/>
          </a:xfrm>
        </p:spPr>
        <p:txBody>
          <a:bodyPr/>
          <a:lstStyle/>
          <a:p>
            <a:fld id="{217B425A-085C-4E0D-8F89-176BB24D79C1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08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 rot="5101749">
            <a:off x="6296808" y="4577680"/>
            <a:ext cx="3299407" cy="441039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14975" y="402165"/>
            <a:ext cx="6512562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5400000">
            <a:off x="4451179" y="2801558"/>
            <a:ext cx="6053670" cy="1254885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7472" y="1278467"/>
            <a:ext cx="1410332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255" y="1278467"/>
            <a:ext cx="625765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5880" y="6391839"/>
            <a:ext cx="992393" cy="304799"/>
          </a:xfrm>
        </p:spPr>
        <p:txBody>
          <a:bodyPr/>
          <a:lstStyle/>
          <a:p>
            <a:fld id="{5C3F81B5-EEF7-450E-852C-57A6AF4480A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3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3163" y="17975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59626" y="1866405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8279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255" y="2603500"/>
            <a:ext cx="8827958" cy="3416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2484-E42E-43F7-A320-722BDE736ADE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9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91699" y="402165"/>
            <a:ext cx="4480032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6200000">
            <a:off x="3789019" y="2801558"/>
            <a:ext cx="6053670" cy="1254885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5922489">
            <a:off x="4700006" y="1826021"/>
            <a:ext cx="3299407" cy="441039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2677645"/>
            <a:ext cx="4352158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7356" y="2677644"/>
            <a:ext cx="3758524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6B88-CA9D-400A-A63D-4529FA0C2C9D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3163" y="17975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459626" y="1866405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827958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5" y="2603501"/>
            <a:ext cx="4826415" cy="3416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30" y="2603500"/>
            <a:ext cx="4826416" cy="3416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D45C-2EB0-482A-9580-F5DE23622F0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0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 rot="21010068">
            <a:off x="8493163" y="17975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59626" y="1866405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827958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2603500"/>
            <a:ext cx="48264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5" y="3179763"/>
            <a:ext cx="4826415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30" y="2603500"/>
            <a:ext cx="48264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30" y="3179763"/>
            <a:ext cx="4826416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CAD-3595-4A02-832B-7323B6F43354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/>
        </p:nvSpPr>
        <p:spPr bwMode="auto">
          <a:xfrm rot="21010068">
            <a:off x="8493163" y="1797517"/>
            <a:ext cx="3300266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9626" y="1866405"/>
            <a:ext cx="11280538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8279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0747-2EA6-4F2F-9FBE-C7717A8E82EC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850" y="448734"/>
            <a:ext cx="11289007" cy="5952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CA65-D09C-4A0E-9D4D-48EB1905F517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3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14901" y="402165"/>
            <a:ext cx="6056830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6200000">
            <a:off x="2230746" y="2801558"/>
            <a:ext cx="6053670" cy="1254885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295400"/>
            <a:ext cx="2793886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652" y="1447800"/>
            <a:ext cx="519141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1"/>
            <a:ext cx="2793886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BE69-ACEE-4E94-98B3-1B89CDFD33FC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15922489">
            <a:off x="3141733" y="1826021"/>
            <a:ext cx="3299407" cy="441039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819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73808" y="402165"/>
            <a:ext cx="5597923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6200000">
            <a:off x="3297079" y="2801558"/>
            <a:ext cx="6053670" cy="1254885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0440531" y="0"/>
            <a:ext cx="68597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693334"/>
            <a:ext cx="386614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49575" y="1143000"/>
            <a:ext cx="3201234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3860217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B0E7-5C18-4527-9660-8FC63FD3C53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5922489">
            <a:off x="4205119" y="1826021"/>
            <a:ext cx="3299407" cy="441039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472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2667000"/>
            <a:ext cx="4192092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0" y="2895600"/>
            <a:ext cx="2362815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Oval 15"/>
          <p:cNvSpPr/>
          <p:nvPr/>
        </p:nvSpPr>
        <p:spPr>
          <a:xfrm>
            <a:off x="8611255" y="1676400"/>
            <a:ext cx="2820134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/>
        </p:nvSpPr>
        <p:spPr>
          <a:xfrm>
            <a:off x="8001496" y="8464"/>
            <a:ext cx="1600617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Oval 17"/>
          <p:cNvSpPr/>
          <p:nvPr/>
        </p:nvSpPr>
        <p:spPr>
          <a:xfrm>
            <a:off x="8611255" y="5867400"/>
            <a:ext cx="990858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1588"/>
            <a:ext cx="12192000" cy="6856413"/>
          </a:xfrm>
          <a:custGeom>
            <a:avLst/>
            <a:gdLst>
              <a:gd name="T0" fmla="*/ 0 w 15356"/>
              <a:gd name="T1" fmla="*/ 0 h 8638"/>
              <a:gd name="T2" fmla="*/ 0 w 15356"/>
              <a:gd name="T3" fmla="*/ 8638 h 8638"/>
              <a:gd name="T4" fmla="*/ 15356 w 15356"/>
              <a:gd name="T5" fmla="*/ 8638 h 8638"/>
              <a:gd name="T6" fmla="*/ 15356 w 15356"/>
              <a:gd name="T7" fmla="*/ 0 h 8638"/>
              <a:gd name="T8" fmla="*/ 0 w 15356"/>
              <a:gd name="T9" fmla="*/ 0 h 8638"/>
              <a:gd name="T10" fmla="*/ 14748 w 15356"/>
              <a:gd name="T11" fmla="*/ 8038 h 8638"/>
              <a:gd name="T12" fmla="*/ 600 w 15356"/>
              <a:gd name="T13" fmla="*/ 8038 h 8638"/>
              <a:gd name="T14" fmla="*/ 600 w 15356"/>
              <a:gd name="T15" fmla="*/ 592 h 8638"/>
              <a:gd name="T16" fmla="*/ 14748 w 15356"/>
              <a:gd name="T17" fmla="*/ 592 h 8638"/>
              <a:gd name="T18" fmla="*/ 14748 w 15356"/>
              <a:gd name="T19" fmla="*/ 8038 h 8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37" y="295730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rgbClr val="FEFEFE"/>
                </a:solidFill>
                <a:latin typeface="+mn-lt"/>
                <a:cs typeface="Helvetica Light"/>
              </a:defRPr>
            </a:lvl1pPr>
          </a:lstStyle>
          <a:p>
            <a:fld id="{CEE8D238-61F8-4643-A212-3C0F50850A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5879" y="6391839"/>
            <a:ext cx="990857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fld id="{16CA720F-0BB2-4E0E-AE11-D02C900CAB55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257" y="6391839"/>
            <a:ext cx="38608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255" y="973668"/>
            <a:ext cx="876369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2603500"/>
            <a:ext cx="876369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Helvetica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Wynnedale Medical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Laser Eye Surgery Unit</a:t>
            </a:r>
          </a:p>
          <a:p>
            <a:r>
              <a:rPr lang="en-US" dirty="0"/>
              <a:t>Find out if Laser Surgery is right for you</a:t>
            </a:r>
          </a:p>
        </p:txBody>
      </p:sp>
    </p:spTree>
    <p:extLst>
      <p:ext uri="{BB962C8B-B14F-4D97-AF65-F5344CB8AC3E}">
        <p14:creationId xmlns:p14="http://schemas.microsoft.com/office/powerpoint/2010/main" val="386677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Eye Surgery Unit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en-US" dirty="0"/>
              <a:t>Opens March 22</a:t>
            </a:r>
          </a:p>
          <a:p>
            <a:pPr>
              <a:lnSpc>
                <a:spcPct val="150000"/>
              </a:lnSpc>
            </a:pPr>
            <a:r>
              <a:rPr lang="en-US" dirty="0"/>
              <a:t>Headed by Dr. Martin Talbot from the Eastern Eye Surgery Clinic</a:t>
            </a:r>
          </a:p>
          <a:p>
            <a:pPr>
              <a:lnSpc>
                <a:spcPct val="150000"/>
              </a:lnSpc>
            </a:pPr>
            <a:r>
              <a:rPr lang="en-US" dirty="0"/>
              <a:t>State-of-the-art facilities and staff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Awarded Best Eye Care Facility in 2019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Surgeons recognized as one of the most experienced teams in the country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E1B-7083-4490-ABD1-E70561355C95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Look at Laser Surgery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274320"/>
            <a:r>
              <a:rPr lang="en-US" dirty="0"/>
              <a:t>Safe, fast, and reliable </a:t>
            </a:r>
          </a:p>
          <a:p>
            <a:pPr marL="457200" indent="-274320"/>
            <a:r>
              <a:rPr lang="en-US" dirty="0"/>
              <a:t>Covered by most insurance carriers</a:t>
            </a:r>
          </a:p>
          <a:p>
            <a:pPr marL="457200" indent="-274320"/>
            <a:r>
              <a:rPr lang="en-US" dirty="0"/>
              <a:t>The key to clear vision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274320"/>
            <a:r>
              <a:rPr lang="en-US" dirty="0"/>
              <a:t>Relative lack of pain</a:t>
            </a:r>
          </a:p>
          <a:p>
            <a:pPr marL="457200" indent="-274320"/>
            <a:r>
              <a:rPr lang="en-US" dirty="0"/>
              <a:t>Almost immediate results (within 24 hours)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362B-EF47-41E2-8C26-A21A278CDA26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8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Laser Surgery for You?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Virtually painless</a:t>
            </a:r>
          </a:p>
          <a:p>
            <a:r>
              <a:rPr lang="en-US" dirty="0"/>
              <a:t>Fast procedure</a:t>
            </a:r>
          </a:p>
          <a:p>
            <a:r>
              <a:rPr lang="en-US" dirty="0"/>
              <a:t>Immediate improvement</a:t>
            </a:r>
          </a:p>
          <a:p>
            <a:r>
              <a:rPr lang="en-US" dirty="0"/>
              <a:t>Covered by most insurance plans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Not everybody is a candidate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Some risk of corneal damage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D275-DC83-468E-A029-2D2CDCC02637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4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Eye Surgery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en-US" dirty="0"/>
              <a:t>LASIK is the most common refractive surgery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LASIK corrects near-sightedness and astigmatism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Uncorrected vision may be 20/40 or better after surgery</a:t>
            </a:r>
          </a:p>
          <a:p>
            <a:pPr>
              <a:lnSpc>
                <a:spcPct val="150000"/>
              </a:lnSpc>
            </a:pPr>
            <a:r>
              <a:rPr lang="en-US" dirty="0"/>
              <a:t>Other options include PRK and LASEK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1969-8AD9-4795-92E1-B0ABA8BA848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3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55255" y="2603501"/>
            <a:ext cx="4826415" cy="38599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Typically as low as $499 per eye</a:t>
            </a:r>
          </a:p>
          <a:p>
            <a:pPr>
              <a:lnSpc>
                <a:spcPct val="110000"/>
              </a:lnSpc>
            </a:pPr>
            <a:r>
              <a:rPr lang="en-US" dirty="0"/>
              <a:t>Custom options can add to costs</a:t>
            </a:r>
          </a:p>
          <a:p>
            <a:pPr>
              <a:lnSpc>
                <a:spcPct val="110000"/>
              </a:lnSpc>
            </a:pPr>
            <a:r>
              <a:rPr lang="en-US" dirty="0"/>
              <a:t>Financing is available for some candidates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Laser Surgery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4B7-8158-42A1-8686-075C9BC4030C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09" y="2603953"/>
            <a:ext cx="4651982" cy="3415394"/>
          </a:xfrm>
        </p:spPr>
      </p:pic>
    </p:spTree>
    <p:extLst>
      <p:ext uri="{BB962C8B-B14F-4D97-AF65-F5344CB8AC3E}">
        <p14:creationId xmlns:p14="http://schemas.microsoft.com/office/powerpoint/2010/main" val="125195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Facilities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Amenities for patient comfort</a:t>
            </a:r>
          </a:p>
          <a:p>
            <a:r>
              <a:rPr lang="en-US"/>
              <a:t>High patient safety standards</a:t>
            </a:r>
          </a:p>
          <a:p>
            <a:r>
              <a:rPr lang="en-US"/>
              <a:t>Private recovery areas</a:t>
            </a:r>
          </a:p>
          <a:p>
            <a:r>
              <a:rPr lang="en-US"/>
              <a:t>State-of-the-art equipment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6C8A-97BE-4773-8C12-1CAE8736F152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0D2A-EA4E-4A37-A9DF-772D0EA46EC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6408442" y="2603502"/>
            <a:ext cx="4247437" cy="3416300"/>
          </a:xfrm>
        </p:spPr>
      </p:pic>
    </p:spTree>
    <p:extLst>
      <p:ext uri="{BB962C8B-B14F-4D97-AF65-F5344CB8AC3E}">
        <p14:creationId xmlns:p14="http://schemas.microsoft.com/office/powerpoint/2010/main" val="395421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Vision in a Day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4294967295"/>
          </p:nvPr>
        </p:nvSpPr>
        <p:spPr>
          <a:xfrm>
            <a:off x="6594572" y="2760604"/>
            <a:ext cx="5052164" cy="3416300"/>
          </a:xfrm>
        </p:spPr>
        <p:txBody>
          <a:bodyPr/>
          <a:lstStyle/>
          <a:p>
            <a:r>
              <a:rPr lang="en-US" dirty="0"/>
              <a:t>In most cases, vision clears immediately, or within 24 hours of surgery. The patient should be able to return to normal activities in a day and feel no discomfort or side effects from the surgery.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491A-FE71-46F6-8610-0F6CB7FFBAC2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238-61F8-4643-A212-3C0F50850AF6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55" y="2760604"/>
            <a:ext cx="4837773" cy="34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Affordable Vision Alternative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06B0-951B-4ED2-8647-23B1FE3D7E62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Wynnedale Medical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0D2A-EA4E-4A37-A9DF-772D0EA46E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2815" y="2967335"/>
            <a:ext cx="6646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Laser Eye Surgery</a:t>
            </a:r>
          </a:p>
        </p:txBody>
      </p:sp>
    </p:spTree>
    <p:extLst>
      <p:ext uri="{BB962C8B-B14F-4D97-AF65-F5344CB8AC3E}">
        <p14:creationId xmlns:p14="http://schemas.microsoft.com/office/powerpoint/2010/main" val="4039257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-Auditorium-Staging22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Auditorium-Staging22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 name="ion-Auditorium-Staging22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286</Words>
  <Application>Microsoft Office PowerPoint</Application>
  <PresentationFormat>Widescreen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Wynnedale Medical Center</vt:lpstr>
      <vt:lpstr>Laser Eye Surgery Unit</vt:lpstr>
      <vt:lpstr>A First Look at Laser Surgery</vt:lpstr>
      <vt:lpstr>Is Laser Surgery for You?</vt:lpstr>
      <vt:lpstr>Laser Eye Surgery Facts</vt:lpstr>
      <vt:lpstr>The Cost of Laser Surgery</vt:lpstr>
      <vt:lpstr>Outstanding Facilities</vt:lpstr>
      <vt:lpstr>Clear Vision in a Day</vt:lpstr>
      <vt:lpstr>Your Affordable Vision Alternative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2015-09-17T18:54:19Z</dcterms:created>
  <dcterms:modified xsi:type="dcterms:W3CDTF">2019-03-01T10:36:46Z</dcterms:modified>
</cp:coreProperties>
</file>