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55" d="100"/>
          <a:sy n="55" d="100"/>
        </p:scale>
        <p:origin x="62" y="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21883-0511-4440-82BB-7F10B1F36018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EC7F7-BD99-46F2-ABB1-AC7102BA6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54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41B8A-F36F-4746-BF07-C1D5498DE8B0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03923-E08E-4009-B45D-CCBFD8CDB1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4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03923-E08E-4009-B45D-CCBFD8CDB1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47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FLSA – standards for wages and overtime.</a:t>
            </a:r>
          </a:p>
          <a:p>
            <a:r>
              <a:rPr lang="en-US" dirty="0" smtClean="0"/>
              <a:t>OSHA-regulates safety and health</a:t>
            </a:r>
            <a:r>
              <a:rPr lang="en-US" baseline="0" dirty="0" smtClean="0"/>
              <a:t> conditions.</a:t>
            </a:r>
          </a:p>
          <a:p>
            <a:r>
              <a:rPr lang="en-US" baseline="0" dirty="0" smtClean="0"/>
              <a:t>FMLA- requires employers covered by the law must allow an eligible employee 12 weeks leave during a year for one of the following reasons: birth, adoption, foster care placement of a child, caring for family member, medical leave for serious health condition.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03923-E08E-4009-B45D-CCBFD8CDB1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60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Workers’ compensation requires employers</a:t>
            </a:r>
            <a:r>
              <a:rPr lang="en-US" baseline="0" dirty="0" smtClean="0"/>
              <a:t> to provide insurance for the death, injury, or illness of employees that result from their work.</a:t>
            </a:r>
          </a:p>
          <a:p>
            <a:r>
              <a:rPr lang="en-US" baseline="0" dirty="0" smtClean="0"/>
              <a:t>Unemployment insurance – state-managed program that provides temporary income to individuals who have been laid off from their jobs.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03923-E08E-4009-B45D-CCBFD8CDB1E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31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03923-E08E-4009-B45D-CCBFD8CDB1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92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03923-E08E-4009-B45D-CCBFD8CDB1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57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firms have the same rules of ethical conduct.  Notions of right and wrong vary from </a:t>
            </a:r>
            <a:r>
              <a:rPr lang="en-US" dirty="0" err="1" smtClean="0"/>
              <a:t>anager</a:t>
            </a:r>
            <a:r>
              <a:rPr lang="en-US" dirty="0" smtClean="0"/>
              <a:t> to manger, business to business.</a:t>
            </a:r>
          </a:p>
          <a:p>
            <a:endParaRPr lang="en-US" dirty="0" smtClean="0"/>
          </a:p>
          <a:p>
            <a:r>
              <a:rPr lang="en-US" dirty="0" smtClean="0"/>
              <a:t>Social</a:t>
            </a:r>
            <a:r>
              <a:rPr lang="en-US" baseline="0" dirty="0" smtClean="0"/>
              <a:t> responsibility –businesses have a obligation to the communities in which they operate because the depend on society for resources, opportunities and rights.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03923-E08E-4009-B45D-CCBFD8CDB1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31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7CD982C-4A7C-4A2C-BEF9-815FC53E0778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66B3962-5550-4407-B0BA-BB53968D4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982C-4A7C-4A2C-BEF9-815FC53E0778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3962-5550-4407-B0BA-BB53968D4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982C-4A7C-4A2C-BEF9-815FC53E0778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3962-5550-4407-B0BA-BB53968D4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982C-4A7C-4A2C-BEF9-815FC53E0778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3962-5550-4407-B0BA-BB53968D4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982C-4A7C-4A2C-BEF9-815FC53E0778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3962-5550-4407-B0BA-BB53968D4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982C-4A7C-4A2C-BEF9-815FC53E0778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3962-5550-4407-B0BA-BB53968D4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CD982C-4A7C-4A2C-BEF9-815FC53E0778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6B3962-5550-4407-B0BA-BB53968D4B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7CD982C-4A7C-4A2C-BEF9-815FC53E0778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66B3962-5550-4407-B0BA-BB53968D4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982C-4A7C-4A2C-BEF9-815FC53E0778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3962-5550-4407-B0BA-BB53968D4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982C-4A7C-4A2C-BEF9-815FC53E0778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3962-5550-4407-B0BA-BB53968D4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982C-4A7C-4A2C-BEF9-815FC53E0778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3962-5550-4407-B0BA-BB53968D4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7CD982C-4A7C-4A2C-BEF9-815FC53E0778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66B3962-5550-4407-B0BA-BB53968D4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6wRRWi6i0c&amp;feature=related&amp;safety_mode=true&amp;persist_safety_mode=1&amp;safe=activ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hyperlink" Target="http://ourdocuments.gov/doc.php?flash=true&amp;doc=97" TargetMode="External"/><Relationship Id="rId7" Type="http://schemas.openxmlformats.org/officeDocument/2006/relationships/hyperlink" Target="http://www.dol.gov/dol/topic/disability/ada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scis.gov/portal/site/uscis/menuitem.5af9bb95919f35e66f614176543f6d1a/?vgnextchannel=b328194d3e88d010VgnVCM10000048f3d6a1RCRD&amp;vgnextoid=04a295c4f635f010VgnVCM1000000ecd190aRCRD" TargetMode="External"/><Relationship Id="rId5" Type="http://schemas.openxmlformats.org/officeDocument/2006/relationships/hyperlink" Target="http://www.dol.gov/dol/topic/discrimination/agedisc.htm" TargetMode="External"/><Relationship Id="rId4" Type="http://schemas.openxmlformats.org/officeDocument/2006/relationships/hyperlink" Target="http://www.presidency.ucsb.edu/ws/index.php?pid=926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Duty 5 – </a:t>
            </a:r>
            <a:br>
              <a:rPr lang="en-US" dirty="0" smtClean="0"/>
            </a:br>
            <a:r>
              <a:rPr lang="en-US" dirty="0" smtClean="0"/>
              <a:t>Ethics and Legal Responsibilities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NOCTI</a:t>
            </a:r>
            <a:endParaRPr lang="en-US" dirty="0"/>
          </a:p>
        </p:txBody>
      </p:sp>
      <p:pic>
        <p:nvPicPr>
          <p:cNvPr id="1026" name="Picture 2" descr="C:\Documents and Settings\lholt\Local Settings\Temporary Internet Files\Content.IE5\VRYFXODM\MC90015133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914400"/>
            <a:ext cx="1493215" cy="17940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laws that impact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Fair Labor Standards Act (FLSA)</a:t>
            </a:r>
          </a:p>
          <a:p>
            <a:r>
              <a:rPr lang="en-US" dirty="0" smtClean="0"/>
              <a:t>Occupational Safety and Health Act (OSHA)</a:t>
            </a:r>
          </a:p>
          <a:p>
            <a:r>
              <a:rPr lang="en-US" sz="1600" dirty="0" smtClean="0">
                <a:hlinkClick r:id="rId3"/>
              </a:rPr>
              <a:t>http://www.youtube.com/watch?v=H6wRRWi6i0c&amp;feature=related&amp;safety_mode=true&amp;persist_safety_mode=1&amp;safe=active</a:t>
            </a:r>
            <a:r>
              <a:rPr lang="en-US" sz="1600" dirty="0" smtClean="0"/>
              <a:t> </a:t>
            </a:r>
          </a:p>
          <a:p>
            <a:r>
              <a:rPr lang="en-US" dirty="0" smtClean="0"/>
              <a:t>Family Leave and Medical Act (FMLA)</a:t>
            </a:r>
          </a:p>
          <a:p>
            <a:r>
              <a:rPr lang="en-US" dirty="0" smtClean="0"/>
              <a:t>Consumer Product and Safety Act </a:t>
            </a:r>
          </a:p>
        </p:txBody>
      </p:sp>
      <p:pic>
        <p:nvPicPr>
          <p:cNvPr id="2050" name="Picture 2" descr="C:\Documents and Settings\lholt\Local Settings\Temporary Internet Files\Content.IE5\PD6GTKWE\MC9003517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4724400"/>
            <a:ext cx="1584356" cy="1795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Workers’ compensation</a:t>
            </a:r>
          </a:p>
          <a:p>
            <a:r>
              <a:rPr lang="en-US" dirty="0" smtClean="0"/>
              <a:t>Unemployment insurance</a:t>
            </a:r>
            <a:endParaRPr lang="en-US" dirty="0"/>
          </a:p>
        </p:txBody>
      </p:sp>
      <p:pic>
        <p:nvPicPr>
          <p:cNvPr id="3074" name="Picture 2" descr="C:\Documents and Settings\lholt\Local Settings\Temporary Internet Files\Content.IE5\PD6GTKWE\MC90013670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657600"/>
            <a:ext cx="2945394" cy="2463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 Opportunity in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Civil Rights Act</a:t>
            </a:r>
          </a:p>
          <a:p>
            <a:pPr lvl="1"/>
            <a:r>
              <a:rPr lang="en-US" sz="1400" dirty="0" smtClean="0">
                <a:hlinkClick r:id="rId3"/>
              </a:rPr>
              <a:t>http://ourdocuments.gov/doc.php?flash=true&amp;doc=97</a:t>
            </a:r>
            <a:r>
              <a:rPr lang="en-US" sz="1400" dirty="0" smtClean="0"/>
              <a:t> </a:t>
            </a:r>
          </a:p>
          <a:p>
            <a:r>
              <a:rPr lang="en-US" dirty="0" smtClean="0"/>
              <a:t>Equal Pay Act</a:t>
            </a:r>
          </a:p>
          <a:p>
            <a:pPr lvl="1"/>
            <a:r>
              <a:rPr lang="en-US" sz="1400" dirty="0" smtClean="0">
                <a:hlinkClick r:id="rId4"/>
              </a:rPr>
              <a:t>http://www.presidency.ucsb.edu/ws/index.php?pid=9267#axzz1pxfKbfrQ</a:t>
            </a:r>
            <a:r>
              <a:rPr lang="en-US" sz="1400" dirty="0" smtClean="0"/>
              <a:t> </a:t>
            </a:r>
          </a:p>
          <a:p>
            <a:r>
              <a:rPr lang="en-US" dirty="0" smtClean="0"/>
              <a:t>Age Discrimination in Employment Act</a:t>
            </a:r>
          </a:p>
          <a:p>
            <a:pPr lvl="1"/>
            <a:r>
              <a:rPr lang="en-US" sz="1600" dirty="0" smtClean="0">
                <a:hlinkClick r:id="rId5"/>
              </a:rPr>
              <a:t>http://www.dol.gov/dol/topic/discrimination/agedisc.htm</a:t>
            </a:r>
            <a:r>
              <a:rPr lang="en-US" sz="1600" dirty="0" smtClean="0"/>
              <a:t> </a:t>
            </a:r>
          </a:p>
          <a:p>
            <a:r>
              <a:rPr lang="en-US" dirty="0" smtClean="0"/>
              <a:t>Immigration Reform and Control Act</a:t>
            </a:r>
          </a:p>
          <a:p>
            <a:pPr lvl="1"/>
            <a:r>
              <a:rPr lang="en-US" sz="1500" dirty="0" smtClean="0">
                <a:hlinkClick r:id="rId6"/>
              </a:rPr>
              <a:t>http://www.uscis.gov/portal/site/uscis/menuitem.5af9bb95919f35e66f614176543f6d1a/?vgnextchannel=b328194d3e88d010VgnVCM10000048f3d6a1RCRD&amp;vgnextoid=04a295c4f635f010VgnVCM1000000ecd190aRCRD</a:t>
            </a:r>
            <a:r>
              <a:rPr lang="en-US" sz="1500" dirty="0" smtClean="0"/>
              <a:t> </a:t>
            </a:r>
          </a:p>
          <a:p>
            <a:r>
              <a:rPr lang="en-US" dirty="0" smtClean="0"/>
              <a:t>Americans with Disabilities Act</a:t>
            </a:r>
          </a:p>
          <a:p>
            <a:pPr lvl="1"/>
            <a:r>
              <a:rPr lang="en-US" sz="1500" dirty="0" smtClean="0">
                <a:hlinkClick r:id="rId7"/>
              </a:rPr>
              <a:t>http://www.dol.gov/dol/topic/disability/ada.htm</a:t>
            </a:r>
            <a:r>
              <a:rPr lang="en-US" sz="1500" dirty="0" smtClean="0"/>
              <a:t> </a:t>
            </a:r>
            <a:endParaRPr lang="en-US" sz="1500" dirty="0"/>
          </a:p>
        </p:txBody>
      </p:sp>
      <p:pic>
        <p:nvPicPr>
          <p:cNvPr id="4098" name="Picture 2" descr="C:\Documents and Settings\lholt\Local Settings\Temporary Internet Files\Content.IE5\039LPAC1\MC900212151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1905000"/>
            <a:ext cx="1823314" cy="148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Ethical standards in conducting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Ethics - standards of moral conduct that individuals and groups set for themselves, behavior they value as right or is wrong.</a:t>
            </a:r>
          </a:p>
          <a:p>
            <a:pPr lvl="1"/>
            <a:r>
              <a:rPr lang="en-US" dirty="0" smtClean="0"/>
              <a:t>Video - Ethics at Work</a:t>
            </a:r>
          </a:p>
          <a:p>
            <a:endParaRPr lang="en-US" dirty="0" smtClean="0"/>
          </a:p>
          <a:p>
            <a:r>
              <a:rPr lang="en-US" dirty="0" smtClean="0"/>
              <a:t>To decide if an action is ethical or not, we have to ask questions such as:</a:t>
            </a:r>
          </a:p>
          <a:p>
            <a:pPr lvl="1"/>
            <a:r>
              <a:rPr lang="en-US" dirty="0" smtClean="0"/>
              <a:t>Is the action right or wrong, regardless of what the laws state?</a:t>
            </a:r>
          </a:p>
          <a:p>
            <a:pPr lvl="1"/>
            <a:r>
              <a:rPr lang="en-US" dirty="0" smtClean="0"/>
              <a:t>Ethical conduct goes beyond state and federal laws.</a:t>
            </a:r>
            <a:endParaRPr lang="en-US" dirty="0"/>
          </a:p>
        </p:txBody>
      </p:sp>
      <p:pic>
        <p:nvPicPr>
          <p:cNvPr id="1026" name="Picture 2" descr="C:\Documents and Settings\lholt\Local Settings\Temporary Internet Files\Content.IE5\VRYFXODM\MM900283063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1900" y="1166813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Business Ethics</a:t>
            </a:r>
          </a:p>
          <a:p>
            <a:pPr lvl="1"/>
            <a:r>
              <a:rPr lang="en-US" dirty="0" smtClean="0"/>
              <a:t>A collection of principles and rules that define right and wrong conduct for an organization.</a:t>
            </a:r>
          </a:p>
          <a:p>
            <a:r>
              <a:rPr lang="en-US" dirty="0" smtClean="0"/>
              <a:t>Code of Ethics</a:t>
            </a:r>
          </a:p>
          <a:p>
            <a:pPr lvl="1"/>
            <a:r>
              <a:rPr lang="en-US" dirty="0" smtClean="0"/>
              <a:t>A formal, published collection of values and rules that reflect the firm’s philosophy and goals.</a:t>
            </a:r>
          </a:p>
          <a:p>
            <a:r>
              <a:rPr lang="en-US" dirty="0" smtClean="0"/>
              <a:t>Social Responsibility</a:t>
            </a:r>
          </a:p>
          <a:p>
            <a:pPr lvl="1"/>
            <a:r>
              <a:rPr lang="en-US" dirty="0" smtClean="0"/>
              <a:t>It is the duty of a business to contribute to the well-being of society. </a:t>
            </a:r>
          </a:p>
          <a:p>
            <a:pPr lvl="2"/>
            <a:r>
              <a:rPr lang="en-US" dirty="0" smtClean="0"/>
              <a:t>Video Ethics and Social Responsibility in Business</a:t>
            </a:r>
          </a:p>
          <a:p>
            <a:pPr lvl="1"/>
            <a:endParaRPr lang="en-US" dirty="0" smtClean="0"/>
          </a:p>
        </p:txBody>
      </p:sp>
      <p:pic>
        <p:nvPicPr>
          <p:cNvPr id="2051" name="Picture 3" descr="C:\Documents and Settings\lholt\Local Settings\Temporary Internet Files\Content.IE5\XT4RJCJM\MC90028119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685800"/>
            <a:ext cx="1425921" cy="17397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566</TotalTime>
  <Words>392</Words>
  <Application>Microsoft Office PowerPoint</Application>
  <PresentationFormat>On-screen Show (4:3)</PresentationFormat>
  <Paragraphs>51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Georgia</vt:lpstr>
      <vt:lpstr>Trebuchet MS</vt:lpstr>
      <vt:lpstr>Wingdings 2</vt:lpstr>
      <vt:lpstr>Urban</vt:lpstr>
      <vt:lpstr>Duty 5 –  Ethics and Legal Responsibilities</vt:lpstr>
      <vt:lpstr>Major laws that impact business</vt:lpstr>
      <vt:lpstr>Compensation laws</vt:lpstr>
      <vt:lpstr>Equal Opportunity in Employment</vt:lpstr>
      <vt:lpstr>Ethical standards in conducting business</vt:lpstr>
      <vt:lpstr>Ethics continued…</vt:lpstr>
    </vt:vector>
  </TitlesOfParts>
  <Company>Carman-Ainsworth Community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Duty 5</dc:title>
  <dc:creator>lholt</dc:creator>
  <cp:lastModifiedBy>Cindy Philip</cp:lastModifiedBy>
  <cp:revision>36</cp:revision>
  <dcterms:created xsi:type="dcterms:W3CDTF">2011-04-27T14:13:14Z</dcterms:created>
  <dcterms:modified xsi:type="dcterms:W3CDTF">2016-04-21T13:44:30Z</dcterms:modified>
</cp:coreProperties>
</file>