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p:cViewPr varScale="1">
        <p:scale>
          <a:sx n="95" d="100"/>
          <a:sy n="95" d="100"/>
        </p:scale>
        <p:origin x="1027"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1BB160-4C2D-4E3B-ADBA-7191BEB413C6}"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FA9AF-66E2-439F-99A7-AD2C53A07726}" type="slidenum">
              <a:rPr lang="en-US" smtClean="0"/>
              <a:t>‹#›</a:t>
            </a:fld>
            <a:endParaRPr lang="en-US"/>
          </a:p>
        </p:txBody>
      </p:sp>
    </p:spTree>
    <p:extLst>
      <p:ext uri="{BB962C8B-B14F-4D97-AF65-F5344CB8AC3E}">
        <p14:creationId xmlns:p14="http://schemas.microsoft.com/office/powerpoint/2010/main" val="30557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869995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963643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628908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981878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07524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Designed for professionals or serious </a:t>
            </a:r>
            <a:r>
              <a:rPr lang="en-US" dirty="0" err="1" smtClean="0"/>
              <a:t>amatures</a:t>
            </a:r>
            <a:r>
              <a:rPr lang="en-US" dirty="0" smtClean="0"/>
              <a:t> who are concerned with image quality.</a:t>
            </a:r>
          </a:p>
          <a:p>
            <a:r>
              <a:rPr lang="en-US" dirty="0" smtClean="0"/>
              <a:t>Better</a:t>
            </a:r>
            <a:r>
              <a:rPr lang="en-US" baseline="0" dirty="0" smtClean="0"/>
              <a:t> Image Quality = larger image sensors and if an image is going to be enlarged or used for print images it needs to be a quality image</a:t>
            </a:r>
          </a:p>
          <a:p>
            <a:r>
              <a:rPr lang="en-US" baseline="0" dirty="0" smtClean="0"/>
              <a:t>More </a:t>
            </a:r>
            <a:r>
              <a:rPr lang="en-US" baseline="0" dirty="0" err="1" smtClean="0"/>
              <a:t>Adaptabiltiy</a:t>
            </a:r>
            <a:r>
              <a:rPr lang="en-US" baseline="0" dirty="0" smtClean="0"/>
              <a:t> = can be used with a variety of accessories like lenses and flashes, allowing super zoom lenses or other options. Gives user more flexibility.</a:t>
            </a:r>
          </a:p>
          <a:p>
            <a:r>
              <a:rPr lang="en-US" baseline="0" dirty="0" smtClean="0"/>
              <a:t>Faster Performance = works faster and has faster shutter speeds so you are able to take better pictures faster.</a:t>
            </a:r>
          </a:p>
          <a:p>
            <a:r>
              <a:rPr lang="en-US" baseline="0" dirty="0" smtClean="0"/>
              <a:t>More Control = you can fine tune settings to get the very best image and gives user more control</a:t>
            </a:r>
          </a:p>
          <a:p>
            <a:r>
              <a:rPr lang="en-US" baseline="0" dirty="0" smtClean="0"/>
              <a:t>What you see is what you get = when you look thru the lens you see exactly what the image will be, point and shoot gives you a preview but it may not match the actual image.</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5:12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287149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Less Expensive = more affordable</a:t>
            </a:r>
            <a:r>
              <a:rPr lang="en-US" baseline="0" dirty="0" smtClean="0"/>
              <a:t> because they do not have as many accessories or options</a:t>
            </a:r>
          </a:p>
          <a:p>
            <a:r>
              <a:rPr lang="en-US" baseline="0" dirty="0" smtClean="0"/>
              <a:t>More portable = they fit into a pocket so they are handy </a:t>
            </a:r>
          </a:p>
          <a:p>
            <a:r>
              <a:rPr lang="en-US" baseline="0" dirty="0" smtClean="0"/>
              <a:t>Easier to use = you don’t need to know a lot about photography to use this type of camera</a:t>
            </a:r>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extLst>
      <p:ext uri="{BB962C8B-B14F-4D97-AF65-F5344CB8AC3E}">
        <p14:creationId xmlns:p14="http://schemas.microsoft.com/office/powerpoint/2010/main" val="3256617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440329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extLst>
      <p:ext uri="{BB962C8B-B14F-4D97-AF65-F5344CB8AC3E}">
        <p14:creationId xmlns:p14="http://schemas.microsoft.com/office/powerpoint/2010/main" val="3256216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extLst>
      <p:ext uri="{BB962C8B-B14F-4D97-AF65-F5344CB8AC3E}">
        <p14:creationId xmlns:p14="http://schemas.microsoft.com/office/powerpoint/2010/main" val="2353812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73090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10/5/2015 4:58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43364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3.jpg"/></Relationships>
</file>

<file path=ppt/slides/_rels/slide12.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6.jpg"/><Relationship Id="rId4" Type="http://schemas.openxmlformats.org/officeDocument/2006/relationships/image" Target="../media/image25.jpg"/></Relationships>
</file>

<file path=ppt/slides/_rels/slide13.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3.xml"/><Relationship Id="rId4" Type="http://schemas.openxmlformats.org/officeDocument/2006/relationships/image" Target="../media/image29.jpg"/></Relationships>
</file>

<file path=ppt/slides/_rels/slide14.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8.jpg"/></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a:t>
            </a:r>
            <a:br>
              <a:rPr lang="en-US" dirty="0" smtClean="0"/>
            </a:br>
            <a:r>
              <a:rPr lang="en-US" dirty="0" smtClean="0"/>
              <a:t>Digital Photography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Leading Lines</a:t>
            </a:r>
            <a:endParaRPr lang="en-US" dirty="0"/>
          </a:p>
        </p:txBody>
      </p:sp>
      <p:sp>
        <p:nvSpPr>
          <p:cNvPr id="8" name="Text Placeholder 7"/>
          <p:cNvSpPr>
            <a:spLocks noGrp="1"/>
          </p:cNvSpPr>
          <p:nvPr>
            <p:ph type="body" sz="quarter" idx="10"/>
          </p:nvPr>
        </p:nvSpPr>
        <p:spPr>
          <a:xfrm>
            <a:off x="381000" y="1411552"/>
            <a:ext cx="8382000" cy="886397"/>
          </a:xfrm>
        </p:spPr>
        <p:txBody>
          <a:bodyPr/>
          <a:lstStyle/>
          <a:p>
            <a:r>
              <a:rPr lang="en-US" dirty="0" smtClean="0"/>
              <a:t>Actual or suggested lines in an image that draw a viewer’s eye to the focal point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2667000"/>
            <a:ext cx="5276436" cy="3543300"/>
          </a:xfrm>
          <a:prstGeom prst="rect">
            <a:avLst/>
          </a:prstGeom>
        </p:spPr>
      </p:pic>
      <p:cxnSp>
        <p:nvCxnSpPr>
          <p:cNvPr id="10" name="Straight Arrow Connector 9"/>
          <p:cNvCxnSpPr/>
          <p:nvPr/>
        </p:nvCxnSpPr>
        <p:spPr>
          <a:xfrm>
            <a:off x="1371600" y="3429000"/>
            <a:ext cx="2667000" cy="68580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11" name="TextBox 10"/>
          <p:cNvSpPr txBox="1"/>
          <p:nvPr/>
        </p:nvSpPr>
        <p:spPr>
          <a:xfrm>
            <a:off x="685800" y="2814516"/>
            <a:ext cx="1066800" cy="923330"/>
          </a:xfrm>
          <a:prstGeom prst="rect">
            <a:avLst/>
          </a:prstGeom>
          <a:noFill/>
        </p:spPr>
        <p:txBody>
          <a:bodyPr wrap="square" rtlCol="0">
            <a:spAutoFit/>
          </a:bodyPr>
          <a:lstStyle/>
          <a:p>
            <a:r>
              <a:rPr lang="en-US" dirty="0" smtClean="0"/>
              <a:t>Sun is the focal point</a:t>
            </a:r>
            <a:endParaRPr lang="en-US" dirty="0"/>
          </a:p>
        </p:txBody>
      </p:sp>
      <p:cxnSp>
        <p:nvCxnSpPr>
          <p:cNvPr id="13" name="Straight Arrow Connector 12"/>
          <p:cNvCxnSpPr/>
          <p:nvPr/>
        </p:nvCxnSpPr>
        <p:spPr>
          <a:xfrm flipH="1">
            <a:off x="4572000" y="5257800"/>
            <a:ext cx="2971800" cy="38100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7498268" y="4572000"/>
            <a:ext cx="1066800" cy="1200329"/>
          </a:xfrm>
          <a:prstGeom prst="rect">
            <a:avLst/>
          </a:prstGeom>
          <a:noFill/>
        </p:spPr>
        <p:txBody>
          <a:bodyPr wrap="square" rtlCol="0">
            <a:spAutoFit/>
          </a:bodyPr>
          <a:lstStyle/>
          <a:p>
            <a:r>
              <a:rPr lang="en-US" dirty="0" smtClean="0"/>
              <a:t>Road lines lead viewer to the sun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2000"/>
                                        <p:tgtEl>
                                          <p:spTgt spid="10"/>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circle(in)">
                                      <p:cBhvr>
                                        <p:cTn id="14" dur="2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in)">
                                      <p:cBhvr>
                                        <p:cTn id="19" dur="2000"/>
                                        <p:tgtEl>
                                          <p:spTgt spid="13"/>
                                        </p:tgtEl>
                                      </p:cBhvr>
                                    </p:animEffect>
                                  </p:childTnLst>
                                </p:cTn>
                              </p:par>
                              <p:par>
                                <p:cTn id="20" presetID="6" presetClass="entr" presetSubtype="16" fill="hold" nodeType="withEffect">
                                  <p:stCondLst>
                                    <p:cond delay="0"/>
                                  </p:stCondLst>
                                  <p:childTnLst>
                                    <p:set>
                                      <p:cBhvr>
                                        <p:cTn id="21" dur="1" fill="hold">
                                          <p:stCondLst>
                                            <p:cond delay="0"/>
                                          </p:stCondLst>
                                        </p:cTn>
                                        <p:tgtEl>
                                          <p:spTgt spid="17">
                                            <p:txEl>
                                              <p:pRg st="0" end="0"/>
                                            </p:txEl>
                                          </p:spTgt>
                                        </p:tgtEl>
                                        <p:attrNameLst>
                                          <p:attrName>style.visibility</p:attrName>
                                        </p:attrNameLst>
                                      </p:cBhvr>
                                      <p:to>
                                        <p:strVal val="visible"/>
                                      </p:to>
                                    </p:set>
                                    <p:animEffect transition="in" filter="circle(in)">
                                      <p:cBhvr>
                                        <p:cTn id="22" dur="2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Cropping</a:t>
            </a:r>
            <a:endParaRPr lang="en-US" dirty="0"/>
          </a:p>
        </p:txBody>
      </p:sp>
      <p:sp>
        <p:nvSpPr>
          <p:cNvPr id="7" name="Text Placeholder 6"/>
          <p:cNvSpPr>
            <a:spLocks noGrp="1"/>
          </p:cNvSpPr>
          <p:nvPr>
            <p:ph type="body" sz="quarter" idx="10"/>
          </p:nvPr>
        </p:nvSpPr>
        <p:spPr>
          <a:xfrm>
            <a:off x="381000" y="1411552"/>
            <a:ext cx="8382000" cy="984885"/>
          </a:xfrm>
        </p:spPr>
        <p:txBody>
          <a:bodyPr/>
          <a:lstStyle/>
          <a:p>
            <a:r>
              <a:rPr lang="en-US" dirty="0" smtClean="0"/>
              <a:t>Including all the elements you want</a:t>
            </a:r>
          </a:p>
          <a:p>
            <a:r>
              <a:rPr lang="en-US" dirty="0" smtClean="0"/>
              <a:t>Excluding everything you DON’T want</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913004"/>
            <a:ext cx="3675575" cy="2290763"/>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2937067"/>
            <a:ext cx="3838575" cy="23622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Directional Lighting</a:t>
            </a:r>
            <a:endParaRPr lang="en-US" dirty="0"/>
          </a:p>
        </p:txBody>
      </p:sp>
      <p:sp>
        <p:nvSpPr>
          <p:cNvPr id="3" name="Text Placeholder 2"/>
          <p:cNvSpPr>
            <a:spLocks noGrp="1"/>
          </p:cNvSpPr>
          <p:nvPr>
            <p:ph type="body" sz="quarter" idx="10"/>
          </p:nvPr>
        </p:nvSpPr>
        <p:spPr>
          <a:xfrm>
            <a:off x="344905" y="990600"/>
            <a:ext cx="3352800" cy="4949047"/>
          </a:xfrm>
        </p:spPr>
        <p:txBody>
          <a:bodyPr/>
          <a:lstStyle/>
          <a:p>
            <a:r>
              <a:rPr lang="en-US" sz="2400" dirty="0" smtClean="0"/>
              <a:t>Front Lighting = shines from behind the camera and lights up the front of the subject (no shadows)</a:t>
            </a:r>
          </a:p>
          <a:p>
            <a:pPr marL="0" indent="0">
              <a:buNone/>
            </a:pPr>
            <a:endParaRPr lang="en-US" sz="2400" dirty="0" smtClean="0"/>
          </a:p>
          <a:p>
            <a:r>
              <a:rPr lang="en-US" sz="2400" dirty="0" smtClean="0"/>
              <a:t>Side Lighting = shines from left or right of camera (shadows)</a:t>
            </a:r>
          </a:p>
          <a:p>
            <a:endParaRPr lang="en-US" sz="2400" dirty="0" smtClean="0"/>
          </a:p>
          <a:p>
            <a:r>
              <a:rPr lang="en-US" sz="2400" dirty="0" smtClean="0"/>
              <a:t>Back Lighting = shines from behind the subject towards camera (silhouette)</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2550" y="457200"/>
            <a:ext cx="2533650" cy="18097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5600" y="2362200"/>
            <a:ext cx="1981200" cy="231457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14800" y="4648200"/>
            <a:ext cx="2466975" cy="1857375"/>
          </a:xfrm>
          <a:prstGeom prst="rect">
            <a:avLst/>
          </a:prstGeom>
        </p:spPr>
      </p:pic>
      <p:sp>
        <p:nvSpPr>
          <p:cNvPr id="8" name="Right Arrow 7"/>
          <p:cNvSpPr/>
          <p:nvPr/>
        </p:nvSpPr>
        <p:spPr bwMode="auto">
          <a:xfrm>
            <a:off x="3737810" y="1466667"/>
            <a:ext cx="1143000" cy="228600"/>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Right Arrow 8"/>
          <p:cNvSpPr/>
          <p:nvPr/>
        </p:nvSpPr>
        <p:spPr bwMode="auto">
          <a:xfrm>
            <a:off x="3990975" y="3495583"/>
            <a:ext cx="1981200" cy="188523"/>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Right Arrow 9"/>
          <p:cNvSpPr/>
          <p:nvPr/>
        </p:nvSpPr>
        <p:spPr bwMode="auto">
          <a:xfrm>
            <a:off x="2847975" y="5672947"/>
            <a:ext cx="1143000" cy="228600"/>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a:t>
            </a:r>
            <a:endParaRPr lang="en-US" dirty="0"/>
          </a:p>
        </p:txBody>
      </p:sp>
      <p:sp>
        <p:nvSpPr>
          <p:cNvPr id="3" name="Text Placeholder 2"/>
          <p:cNvSpPr>
            <a:spLocks noGrp="1"/>
          </p:cNvSpPr>
          <p:nvPr>
            <p:ph type="body" sz="quarter" idx="10"/>
          </p:nvPr>
        </p:nvSpPr>
        <p:spPr>
          <a:xfrm>
            <a:off x="381000" y="1411552"/>
            <a:ext cx="5029200" cy="2640723"/>
          </a:xfrm>
        </p:spPr>
        <p:txBody>
          <a:bodyPr/>
          <a:lstStyle/>
          <a:p>
            <a:r>
              <a:rPr lang="en-US" dirty="0" smtClean="0"/>
              <a:t>More depth = more lifelike</a:t>
            </a:r>
          </a:p>
          <a:p>
            <a:pPr lvl="1"/>
            <a:r>
              <a:rPr lang="en-US" dirty="0" smtClean="0"/>
              <a:t>Perspective = what makes things look larger or smaller</a:t>
            </a:r>
          </a:p>
          <a:p>
            <a:pPr lvl="1"/>
            <a:endParaRPr lang="en-US" dirty="0" smtClean="0"/>
          </a:p>
          <a:p>
            <a:pPr lvl="1"/>
            <a:r>
              <a:rPr lang="en-US" dirty="0" smtClean="0"/>
              <a:t>Angles = changing angles can change perspective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57200"/>
            <a:ext cx="2143125" cy="2143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1674" y="3124200"/>
            <a:ext cx="2619375" cy="1743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7000" y="4556810"/>
            <a:ext cx="2466975" cy="1847850"/>
          </a:xfrm>
          <a:prstGeom prst="rect">
            <a:avLst/>
          </a:prstGeom>
        </p:spPr>
      </p:pic>
    </p:spTree>
    <p:extLst>
      <p:ext uri="{BB962C8B-B14F-4D97-AF65-F5344CB8AC3E}">
        <p14:creationId xmlns:p14="http://schemas.microsoft.com/office/powerpoint/2010/main" val="42807931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continued</a:t>
            </a:r>
            <a:endParaRPr lang="en-US" dirty="0"/>
          </a:p>
        </p:txBody>
      </p:sp>
      <p:sp>
        <p:nvSpPr>
          <p:cNvPr id="3" name="Text Placeholder 2"/>
          <p:cNvSpPr>
            <a:spLocks noGrp="1"/>
          </p:cNvSpPr>
          <p:nvPr>
            <p:ph type="body" sz="quarter" idx="10"/>
          </p:nvPr>
        </p:nvSpPr>
        <p:spPr>
          <a:xfrm>
            <a:off x="381000" y="1411552"/>
            <a:ext cx="2819400" cy="3231654"/>
          </a:xfrm>
        </p:spPr>
        <p:txBody>
          <a:bodyPr/>
          <a:lstStyle/>
          <a:p>
            <a:r>
              <a:rPr lang="en-US" sz="2800" dirty="0" smtClean="0"/>
              <a:t>Foreground</a:t>
            </a:r>
          </a:p>
          <a:p>
            <a:pPr marL="0" indent="0">
              <a:buNone/>
            </a:pPr>
            <a:endParaRPr lang="en-US" sz="2800" dirty="0" smtClean="0"/>
          </a:p>
          <a:p>
            <a:pPr marL="0" indent="0">
              <a:buNone/>
            </a:pPr>
            <a:endParaRPr lang="en-US" sz="2800" dirty="0" smtClean="0"/>
          </a:p>
          <a:p>
            <a:r>
              <a:rPr lang="en-US" sz="2800" dirty="0" smtClean="0"/>
              <a:t>Middle ground</a:t>
            </a:r>
          </a:p>
          <a:p>
            <a:pPr marL="0" indent="0">
              <a:buNone/>
            </a:pPr>
            <a:endParaRPr lang="en-US" sz="2800" dirty="0" smtClean="0"/>
          </a:p>
          <a:p>
            <a:pPr marL="0" indent="0">
              <a:buNone/>
            </a:pPr>
            <a:endParaRPr lang="en-US" sz="2800" dirty="0" smtClean="0"/>
          </a:p>
          <a:p>
            <a:r>
              <a:rPr lang="en-US" sz="2800" dirty="0" smtClean="0"/>
              <a:t>Background</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600200"/>
            <a:ext cx="5791200" cy="2904735"/>
          </a:xfrm>
          <a:prstGeom prst="rect">
            <a:avLst/>
          </a:prstGeom>
        </p:spPr>
      </p:pic>
    </p:spTree>
    <p:extLst>
      <p:ext uri="{BB962C8B-B14F-4D97-AF65-F5344CB8AC3E}">
        <p14:creationId xmlns:p14="http://schemas.microsoft.com/office/powerpoint/2010/main" val="181456033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 Reviewing Cameras</a:t>
            </a:r>
            <a:endParaRPr lang="en-US" dirty="0"/>
          </a:p>
        </p:txBody>
      </p:sp>
      <p:sp>
        <p:nvSpPr>
          <p:cNvPr id="10" name="Text Placeholder 9"/>
          <p:cNvSpPr>
            <a:spLocks noGrp="1"/>
          </p:cNvSpPr>
          <p:nvPr>
            <p:ph type="body" idx="1"/>
          </p:nvPr>
        </p:nvSpPr>
        <p:spPr>
          <a:xfrm>
            <a:off x="380999" y="1066800"/>
            <a:ext cx="4114800" cy="346249"/>
          </a:xfrm>
        </p:spPr>
        <p:txBody>
          <a:bodyPr/>
          <a:lstStyle/>
          <a:p>
            <a:pPr algn="ctr"/>
            <a:r>
              <a:rPr lang="en-US" dirty="0" smtClean="0"/>
              <a:t>Older Cameras</a:t>
            </a:r>
            <a:endParaRPr lang="en-US" dirty="0"/>
          </a:p>
        </p:txBody>
      </p:sp>
      <p:sp>
        <p:nvSpPr>
          <p:cNvPr id="11" name="Content Placeholder 10"/>
          <p:cNvSpPr>
            <a:spLocks noGrp="1"/>
          </p:cNvSpPr>
          <p:nvPr>
            <p:ph sz="half" idx="2"/>
          </p:nvPr>
        </p:nvSpPr>
        <p:spPr>
          <a:xfrm>
            <a:off x="380999" y="1524000"/>
            <a:ext cx="4114800" cy="707886"/>
          </a:xfrm>
        </p:spPr>
        <p:txBody>
          <a:bodyPr/>
          <a:lstStyle/>
          <a:p>
            <a:r>
              <a:rPr lang="en-US" dirty="0" smtClean="0"/>
              <a:t>Used Film</a:t>
            </a:r>
          </a:p>
          <a:p>
            <a:r>
              <a:rPr lang="en-US" dirty="0" smtClean="0"/>
              <a:t>Took longer to access pictures</a:t>
            </a:r>
            <a:endParaRPr lang="en-US" dirty="0"/>
          </a:p>
        </p:txBody>
      </p:sp>
      <p:sp>
        <p:nvSpPr>
          <p:cNvPr id="12" name="Text Placeholder 11"/>
          <p:cNvSpPr>
            <a:spLocks noGrp="1"/>
          </p:cNvSpPr>
          <p:nvPr>
            <p:ph type="body" sz="quarter" idx="3"/>
          </p:nvPr>
        </p:nvSpPr>
        <p:spPr>
          <a:xfrm>
            <a:off x="4645981" y="1066799"/>
            <a:ext cx="4117019" cy="346249"/>
          </a:xfrm>
        </p:spPr>
        <p:txBody>
          <a:bodyPr/>
          <a:lstStyle/>
          <a:p>
            <a:pPr algn="ctr"/>
            <a:r>
              <a:rPr lang="en-US" dirty="0" smtClean="0"/>
              <a:t>Digital Cameras</a:t>
            </a:r>
            <a:endParaRPr lang="en-US" dirty="0"/>
          </a:p>
        </p:txBody>
      </p:sp>
      <p:sp>
        <p:nvSpPr>
          <p:cNvPr id="13" name="Content Placeholder 12"/>
          <p:cNvSpPr>
            <a:spLocks noGrp="1"/>
          </p:cNvSpPr>
          <p:nvPr>
            <p:ph sz="quarter" idx="4"/>
          </p:nvPr>
        </p:nvSpPr>
        <p:spPr>
          <a:xfrm>
            <a:off x="4637406" y="1524000"/>
            <a:ext cx="4117974" cy="1486561"/>
          </a:xfrm>
        </p:spPr>
        <p:txBody>
          <a:bodyPr/>
          <a:lstStyle/>
          <a:p>
            <a:r>
              <a:rPr lang="en-US" dirty="0" smtClean="0"/>
              <a:t>No film used</a:t>
            </a:r>
          </a:p>
          <a:p>
            <a:r>
              <a:rPr lang="en-US" dirty="0" smtClean="0"/>
              <a:t>Instant access to view </a:t>
            </a:r>
            <a:r>
              <a:rPr lang="en-US" dirty="0" err="1" smtClean="0"/>
              <a:t>pitures</a:t>
            </a:r>
            <a:endParaRPr lang="en-US" dirty="0" smtClean="0"/>
          </a:p>
          <a:p>
            <a:r>
              <a:rPr lang="en-US" dirty="0" smtClean="0"/>
              <a:t>Easy to load to a computer</a:t>
            </a:r>
          </a:p>
          <a:p>
            <a:r>
              <a:rPr lang="en-US" dirty="0" smtClean="0"/>
              <a:t>Easy to share with others</a:t>
            </a:r>
            <a:endParaRPr lang="en-US"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342837"/>
            <a:ext cx="2466975" cy="184785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4114800"/>
            <a:ext cx="2743200" cy="1666875"/>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5799" y="3121513"/>
            <a:ext cx="2352675" cy="1943100"/>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34200" y="4114800"/>
            <a:ext cx="2095500" cy="218122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84212"/>
          </a:xfrm>
        </p:spPr>
        <p:txBody>
          <a:bodyPr>
            <a:normAutofit/>
          </a:bodyPr>
          <a:lstStyle/>
          <a:p>
            <a:r>
              <a:rPr lang="en-US" dirty="0" smtClean="0"/>
              <a:t>DSLR vs. Point &amp; Shoot</a:t>
            </a:r>
            <a:endParaRPr lang="en-US" dirty="0">
              <a:solidFill>
                <a:schemeClr val="tx2"/>
              </a:solidFill>
            </a:endParaRPr>
          </a:p>
        </p:txBody>
      </p:sp>
      <p:sp>
        <p:nvSpPr>
          <p:cNvPr id="3" name="Text Placeholder 2"/>
          <p:cNvSpPr>
            <a:spLocks noGrp="1"/>
          </p:cNvSpPr>
          <p:nvPr>
            <p:ph type="body" sz="quarter" idx="10"/>
          </p:nvPr>
        </p:nvSpPr>
        <p:spPr>
          <a:xfrm>
            <a:off x="381000" y="990600"/>
            <a:ext cx="8382000" cy="4416897"/>
          </a:xfrm>
        </p:spPr>
        <p:txBody>
          <a:bodyPr>
            <a:normAutofit/>
          </a:bodyPr>
          <a:lstStyle/>
          <a:p>
            <a:r>
              <a:rPr lang="en-US" dirty="0" smtClean="0"/>
              <a:t>DSLR = Digital Single Lens Reflex</a:t>
            </a:r>
          </a:p>
          <a:p>
            <a:pPr lvl="1"/>
            <a:r>
              <a:rPr lang="en-US" dirty="0" smtClean="0"/>
              <a:t>Designed for professionals </a:t>
            </a:r>
          </a:p>
          <a:p>
            <a:pPr lvl="2"/>
            <a:r>
              <a:rPr lang="en-US" dirty="0" smtClean="0"/>
              <a:t>Advantages	</a:t>
            </a:r>
          </a:p>
          <a:p>
            <a:pPr lvl="3"/>
            <a:r>
              <a:rPr lang="en-US" dirty="0" smtClean="0"/>
              <a:t>Better image quality</a:t>
            </a:r>
          </a:p>
          <a:p>
            <a:pPr lvl="3"/>
            <a:r>
              <a:rPr lang="en-US" dirty="0" smtClean="0"/>
              <a:t>More adaptability</a:t>
            </a:r>
          </a:p>
          <a:p>
            <a:pPr lvl="3"/>
            <a:r>
              <a:rPr lang="en-US" dirty="0" smtClean="0"/>
              <a:t>Faster performance</a:t>
            </a:r>
          </a:p>
          <a:p>
            <a:pPr lvl="3"/>
            <a:r>
              <a:rPr lang="en-US" dirty="0" smtClean="0"/>
              <a:t>More control</a:t>
            </a:r>
          </a:p>
          <a:p>
            <a:pPr lvl="3"/>
            <a:r>
              <a:rPr lang="en-US" dirty="0" smtClean="0"/>
              <a:t>What you see is what you get!</a:t>
            </a:r>
            <a:endParaRPr lang="en-US" dirty="0" smtClean="0"/>
          </a:p>
          <a:p>
            <a:pPr lvl="3"/>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25" y="2241785"/>
            <a:ext cx="2390775" cy="19145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4439358"/>
            <a:ext cx="2647950" cy="172402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DSLR vs. Point &amp; Shoot</a:t>
            </a:r>
            <a:endParaRPr lang="en-US" dirty="0"/>
          </a:p>
        </p:txBody>
      </p:sp>
      <p:sp>
        <p:nvSpPr>
          <p:cNvPr id="4" name="Text Placeholder 3"/>
          <p:cNvSpPr>
            <a:spLocks noGrp="1"/>
          </p:cNvSpPr>
          <p:nvPr>
            <p:ph type="body" sz="quarter" idx="10"/>
          </p:nvPr>
        </p:nvSpPr>
        <p:spPr>
          <a:xfrm>
            <a:off x="381000" y="1411552"/>
            <a:ext cx="8382000" cy="1865126"/>
          </a:xfrm>
        </p:spPr>
        <p:txBody>
          <a:bodyPr/>
          <a:lstStyle/>
          <a:p>
            <a:r>
              <a:rPr lang="en-US" dirty="0" smtClean="0"/>
              <a:t>Point &amp; Shoot</a:t>
            </a:r>
          </a:p>
          <a:p>
            <a:pPr lvl="1"/>
            <a:r>
              <a:rPr lang="en-US" dirty="0" smtClean="0"/>
              <a:t>Less Expensive</a:t>
            </a:r>
          </a:p>
          <a:p>
            <a:pPr lvl="1"/>
            <a:r>
              <a:rPr lang="en-US" dirty="0" smtClean="0"/>
              <a:t>More Portable</a:t>
            </a:r>
          </a:p>
          <a:p>
            <a:pPr lvl="1"/>
            <a:r>
              <a:rPr lang="en-US" dirty="0" smtClean="0"/>
              <a:t>Easier to Use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2344115"/>
            <a:ext cx="2438400" cy="187642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Camera Features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6462493"/>
              </p:ext>
            </p:extLst>
          </p:nvPr>
        </p:nvGraphicFramePr>
        <p:xfrm>
          <a:off x="381000" y="1412875"/>
          <a:ext cx="8382000" cy="2931160"/>
        </p:xfrm>
        <a:graphic>
          <a:graphicData uri="http://schemas.openxmlformats.org/drawingml/2006/table">
            <a:tbl>
              <a:tblPr firstRow="1" bandRow="1">
                <a:tableStyleId>{5C22544A-7EE6-4342-B048-85BDC9FD1C3A}</a:tableStyleId>
              </a:tblPr>
              <a:tblGrid>
                <a:gridCol w="2794000"/>
                <a:gridCol w="2794000"/>
                <a:gridCol w="2794000"/>
              </a:tblGrid>
              <a:tr h="370840">
                <a:tc>
                  <a:txBody>
                    <a:bodyPr/>
                    <a:lstStyle/>
                    <a:p>
                      <a:pPr algn="ctr"/>
                      <a:r>
                        <a:rPr lang="en-US" dirty="0" smtClean="0"/>
                        <a:t>ICON</a:t>
                      </a:r>
                      <a:endParaRPr lang="en-US" dirty="0"/>
                    </a:p>
                  </a:txBody>
                  <a:tcPr/>
                </a:tc>
                <a:tc>
                  <a:txBody>
                    <a:bodyPr/>
                    <a:lstStyle/>
                    <a:p>
                      <a:pPr algn="ctr"/>
                      <a:r>
                        <a:rPr lang="en-US" dirty="0" smtClean="0"/>
                        <a:t>FEATURE OR MODE</a:t>
                      </a:r>
                      <a:endParaRPr lang="en-US" dirty="0"/>
                    </a:p>
                  </a:txBody>
                  <a:tcPr/>
                </a:tc>
                <a:tc>
                  <a:txBody>
                    <a:bodyPr/>
                    <a:lstStyle/>
                    <a:p>
                      <a:pPr algn="ctr"/>
                      <a:r>
                        <a:rPr lang="en-US" dirty="0" smtClean="0"/>
                        <a:t>FUNCTION</a:t>
                      </a:r>
                      <a:endParaRPr lang="en-US" dirty="0"/>
                    </a:p>
                  </a:txBody>
                  <a:tcPr/>
                </a:tc>
              </a:tr>
              <a:tr h="370840">
                <a:tc>
                  <a:txBody>
                    <a:bodyPr/>
                    <a:lstStyle/>
                    <a:p>
                      <a:endParaRPr lang="en-US" dirty="0"/>
                    </a:p>
                  </a:txBody>
                  <a:tcPr/>
                </a:tc>
                <a:tc>
                  <a:txBody>
                    <a:bodyPr/>
                    <a:lstStyle/>
                    <a:p>
                      <a:r>
                        <a:rPr lang="en-US" dirty="0" smtClean="0"/>
                        <a:t>Auto Mode</a:t>
                      </a:r>
                      <a:endParaRPr lang="en-US" dirty="0"/>
                    </a:p>
                  </a:txBody>
                  <a:tcPr/>
                </a:tc>
                <a:tc>
                  <a:txBody>
                    <a:bodyPr/>
                    <a:lstStyle/>
                    <a:p>
                      <a:r>
                        <a:rPr lang="en-US" dirty="0" smtClean="0"/>
                        <a:t>The camera selects the best settings</a:t>
                      </a:r>
                      <a:r>
                        <a:rPr lang="en-US" baseline="0" dirty="0" smtClean="0"/>
                        <a:t> for you.</a:t>
                      </a:r>
                      <a:endParaRPr lang="en-US" dirty="0"/>
                    </a:p>
                  </a:txBody>
                  <a:tcPr/>
                </a:tc>
              </a:tr>
              <a:tr h="370840">
                <a:tc>
                  <a:txBody>
                    <a:bodyPr/>
                    <a:lstStyle/>
                    <a:p>
                      <a:endParaRPr lang="en-US"/>
                    </a:p>
                  </a:txBody>
                  <a:tcPr/>
                </a:tc>
                <a:tc>
                  <a:txBody>
                    <a:bodyPr/>
                    <a:lstStyle/>
                    <a:p>
                      <a:r>
                        <a:rPr lang="en-US" dirty="0" smtClean="0"/>
                        <a:t>Manual Mode</a:t>
                      </a:r>
                      <a:endParaRPr lang="en-US" dirty="0"/>
                    </a:p>
                  </a:txBody>
                  <a:tcPr/>
                </a:tc>
                <a:tc>
                  <a:txBody>
                    <a:bodyPr/>
                    <a:lstStyle/>
                    <a:p>
                      <a:r>
                        <a:rPr lang="en-US" dirty="0" smtClean="0"/>
                        <a:t>You control all of the settings</a:t>
                      </a:r>
                      <a:endParaRPr lang="en-US" dirty="0"/>
                    </a:p>
                  </a:txBody>
                  <a:tcPr/>
                </a:tc>
              </a:tr>
              <a:tr h="370840">
                <a:tc>
                  <a:txBody>
                    <a:bodyPr/>
                    <a:lstStyle/>
                    <a:p>
                      <a:endParaRPr lang="en-US" dirty="0"/>
                    </a:p>
                  </a:txBody>
                  <a:tcPr/>
                </a:tc>
                <a:tc>
                  <a:txBody>
                    <a:bodyPr/>
                    <a:lstStyle/>
                    <a:p>
                      <a:r>
                        <a:rPr lang="en-US" dirty="0" smtClean="0"/>
                        <a:t>Macro (close-up)</a:t>
                      </a:r>
                      <a:r>
                        <a:rPr lang="en-US" baseline="0" dirty="0" smtClean="0"/>
                        <a:t> Mode</a:t>
                      </a:r>
                      <a:endParaRPr lang="en-US" dirty="0"/>
                    </a:p>
                  </a:txBody>
                  <a:tcPr/>
                </a:tc>
                <a:tc>
                  <a:txBody>
                    <a:bodyPr/>
                    <a:lstStyle/>
                    <a:p>
                      <a:r>
                        <a:rPr lang="en-US" dirty="0" smtClean="0"/>
                        <a:t>Use this for shooting close-ups of small items</a:t>
                      </a:r>
                      <a:endParaRPr lang="en-US" dirty="0"/>
                    </a:p>
                  </a:txBody>
                  <a:tcPr/>
                </a:tc>
              </a:tr>
              <a:tr h="370840">
                <a:tc>
                  <a:txBody>
                    <a:bodyPr/>
                    <a:lstStyle/>
                    <a:p>
                      <a:endParaRPr lang="en-US" dirty="0"/>
                    </a:p>
                  </a:txBody>
                  <a:tcPr/>
                </a:tc>
                <a:tc>
                  <a:txBody>
                    <a:bodyPr/>
                    <a:lstStyle/>
                    <a:p>
                      <a:r>
                        <a:rPr lang="en-US" dirty="0" smtClean="0"/>
                        <a:t>Landscape Mode</a:t>
                      </a:r>
                      <a:endParaRPr lang="en-US" dirty="0"/>
                    </a:p>
                  </a:txBody>
                  <a:tcPr/>
                </a:tc>
                <a:tc>
                  <a:txBody>
                    <a:bodyPr/>
                    <a:lstStyle/>
                    <a:p>
                      <a:r>
                        <a:rPr lang="en-US" dirty="0" smtClean="0"/>
                        <a:t>Use this for shooting</a:t>
                      </a:r>
                      <a:r>
                        <a:rPr lang="en-US" baseline="0" dirty="0" smtClean="0"/>
                        <a:t> wide scenes</a:t>
                      </a:r>
                      <a:endParaRPr lang="en-US" dirty="0"/>
                    </a:p>
                  </a:txBody>
                  <a:tcPr/>
                </a:tc>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1828800"/>
            <a:ext cx="533400" cy="5334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5425" y="2438400"/>
            <a:ext cx="561975" cy="561975"/>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90662" y="3076575"/>
            <a:ext cx="566738" cy="619458"/>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70860" y="3772233"/>
            <a:ext cx="606342" cy="606342"/>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Optical vs. Digital Zoom</a:t>
            </a:r>
            <a:endParaRPr lang="en-US" dirty="0"/>
          </a:p>
        </p:txBody>
      </p:sp>
      <p:sp>
        <p:nvSpPr>
          <p:cNvPr id="4" name="Content Placeholder 3"/>
          <p:cNvSpPr>
            <a:spLocks noGrp="1"/>
          </p:cNvSpPr>
          <p:nvPr>
            <p:ph sz="half" idx="1"/>
          </p:nvPr>
        </p:nvSpPr>
        <p:spPr>
          <a:xfrm>
            <a:off x="376989" y="1072999"/>
            <a:ext cx="4114800" cy="2203680"/>
          </a:xfrm>
        </p:spPr>
        <p:txBody>
          <a:bodyPr/>
          <a:lstStyle/>
          <a:p>
            <a:r>
              <a:rPr lang="en-US" dirty="0" smtClean="0"/>
              <a:t>Optical Zoom</a:t>
            </a:r>
          </a:p>
          <a:p>
            <a:pPr lvl="1"/>
            <a:r>
              <a:rPr lang="en-US" dirty="0" smtClean="0"/>
              <a:t>Camera lens physically moves to magnify the subject</a:t>
            </a:r>
          </a:p>
          <a:p>
            <a:pPr lvl="2"/>
            <a:r>
              <a:rPr lang="en-US" dirty="0" smtClean="0"/>
              <a:t>It’s like binoculars</a:t>
            </a:r>
          </a:p>
          <a:p>
            <a:pPr lvl="1"/>
            <a:r>
              <a:rPr lang="en-US" dirty="0" smtClean="0"/>
              <a:t>The pixels are unchanged</a:t>
            </a:r>
            <a:endParaRPr lang="en-US" dirty="0"/>
          </a:p>
        </p:txBody>
      </p:sp>
      <p:sp>
        <p:nvSpPr>
          <p:cNvPr id="5" name="Content Placeholder 4"/>
          <p:cNvSpPr>
            <a:spLocks noGrp="1"/>
          </p:cNvSpPr>
          <p:nvPr>
            <p:ph sz="half" idx="2"/>
          </p:nvPr>
        </p:nvSpPr>
        <p:spPr>
          <a:xfrm>
            <a:off x="4616116" y="1072999"/>
            <a:ext cx="4114800" cy="1865126"/>
          </a:xfrm>
        </p:spPr>
        <p:txBody>
          <a:bodyPr/>
          <a:lstStyle/>
          <a:p>
            <a:r>
              <a:rPr lang="en-US" dirty="0" smtClean="0"/>
              <a:t>Digital Zoom</a:t>
            </a:r>
          </a:p>
          <a:p>
            <a:pPr lvl="1"/>
            <a:r>
              <a:rPr lang="en-US" dirty="0" smtClean="0"/>
              <a:t>Camera sensor crops the area and digitally enlarges the subject</a:t>
            </a:r>
          </a:p>
          <a:p>
            <a:pPr lvl="1"/>
            <a:r>
              <a:rPr lang="en-US" dirty="0" smtClean="0"/>
              <a:t>Pixels are distorted</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3352800"/>
            <a:ext cx="5438775" cy="3434949"/>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4.2 Taking Photographs</a:t>
            </a:r>
            <a:endParaRPr lang="en-US" dirty="0"/>
          </a:p>
        </p:txBody>
      </p:sp>
      <p:sp>
        <p:nvSpPr>
          <p:cNvPr id="4" name="Text Placeholder 3"/>
          <p:cNvSpPr>
            <a:spLocks noGrp="1"/>
          </p:cNvSpPr>
          <p:nvPr>
            <p:ph type="body" sz="quarter" idx="10"/>
          </p:nvPr>
        </p:nvSpPr>
        <p:spPr>
          <a:xfrm>
            <a:off x="381000" y="1447800"/>
            <a:ext cx="8382000" cy="443198"/>
          </a:xfrm>
        </p:spPr>
        <p:txBody>
          <a:bodyPr/>
          <a:lstStyle/>
          <a:p>
            <a:r>
              <a:rPr lang="en-US" dirty="0" smtClean="0"/>
              <a:t>Candid Photographs = not posed / informal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05263">
            <a:off x="801014" y="2916995"/>
            <a:ext cx="2552700" cy="17907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80603">
            <a:off x="5359682" y="3050602"/>
            <a:ext cx="2619375" cy="1743075"/>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Thirds</a:t>
            </a:r>
            <a:endParaRPr lang="en-US" dirty="0"/>
          </a:p>
        </p:txBody>
      </p:sp>
      <p:sp>
        <p:nvSpPr>
          <p:cNvPr id="7" name="Text Placeholder 6"/>
          <p:cNvSpPr>
            <a:spLocks noGrp="1"/>
          </p:cNvSpPr>
          <p:nvPr>
            <p:ph type="body" sz="quarter" idx="10"/>
          </p:nvPr>
        </p:nvSpPr>
        <p:spPr>
          <a:xfrm>
            <a:off x="381000" y="990600"/>
            <a:ext cx="8382000" cy="1428083"/>
          </a:xfrm>
        </p:spPr>
        <p:txBody>
          <a:bodyPr/>
          <a:lstStyle/>
          <a:p>
            <a:r>
              <a:rPr lang="en-US" dirty="0" smtClean="0"/>
              <a:t>An image should be divided into 9 equal parts</a:t>
            </a:r>
          </a:p>
          <a:p>
            <a:r>
              <a:rPr lang="en-US" dirty="0" smtClean="0"/>
              <a:t>Place the focal point where 2 lines meet slightly off center</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2743200"/>
            <a:ext cx="4992038" cy="3309938"/>
          </a:xfrm>
          <a:prstGeom prst="rect">
            <a:avLst/>
          </a:prstGeom>
        </p:spPr>
      </p:pic>
      <p:sp>
        <p:nvSpPr>
          <p:cNvPr id="9" name="Right Arrow 8"/>
          <p:cNvSpPr/>
          <p:nvPr/>
        </p:nvSpPr>
        <p:spPr bwMode="auto">
          <a:xfrm rot="20358000">
            <a:off x="3953972" y="5124708"/>
            <a:ext cx="990600" cy="228600"/>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Right Arrow 9"/>
          <p:cNvSpPr/>
          <p:nvPr/>
        </p:nvSpPr>
        <p:spPr bwMode="auto">
          <a:xfrm rot="1691681">
            <a:off x="3967166" y="3350627"/>
            <a:ext cx="990600" cy="228600"/>
          </a:xfrm>
          <a:prstGeom prst="righ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2" name="Straight Connector 11"/>
          <p:cNvCxnSpPr/>
          <p:nvPr/>
        </p:nvCxnSpPr>
        <p:spPr>
          <a:xfrm>
            <a:off x="3429000" y="2286000"/>
            <a:ext cx="0" cy="403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29200" y="2286000"/>
            <a:ext cx="0" cy="403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71600" y="3848100"/>
            <a:ext cx="579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81889" y="4894345"/>
            <a:ext cx="5791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Framing</a:t>
            </a:r>
            <a:endParaRPr lang="en-US" dirty="0"/>
          </a:p>
        </p:txBody>
      </p:sp>
      <p:sp>
        <p:nvSpPr>
          <p:cNvPr id="5" name="Text Placeholder 4"/>
          <p:cNvSpPr>
            <a:spLocks noGrp="1"/>
          </p:cNvSpPr>
          <p:nvPr>
            <p:ph type="body" sz="quarter" idx="10"/>
          </p:nvPr>
        </p:nvSpPr>
        <p:spPr>
          <a:xfrm>
            <a:off x="381000" y="1411552"/>
            <a:ext cx="8382000" cy="886397"/>
          </a:xfrm>
        </p:spPr>
        <p:txBody>
          <a:bodyPr/>
          <a:lstStyle/>
          <a:p>
            <a:r>
              <a:rPr lang="en-US" dirty="0" smtClean="0"/>
              <a:t>Using elements in a scene to visually surround your subject and make it stand out</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2850611"/>
            <a:ext cx="4630426" cy="3081338"/>
          </a:xfrm>
          <a:prstGeom prst="rect">
            <a:avLst/>
          </a:prstGeom>
        </p:spPr>
      </p:pic>
      <p:cxnSp>
        <p:nvCxnSpPr>
          <p:cNvPr id="8" name="Straight Arrow Connector 7"/>
          <p:cNvCxnSpPr/>
          <p:nvPr/>
        </p:nvCxnSpPr>
        <p:spPr>
          <a:xfrm>
            <a:off x="2590800" y="4105364"/>
            <a:ext cx="1524000" cy="2286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752600" y="3190951"/>
            <a:ext cx="1447800" cy="1200329"/>
          </a:xfrm>
          <a:prstGeom prst="rect">
            <a:avLst/>
          </a:prstGeom>
          <a:noFill/>
        </p:spPr>
        <p:txBody>
          <a:bodyPr wrap="square" rtlCol="0">
            <a:spAutoFit/>
          </a:bodyPr>
          <a:lstStyle/>
          <a:p>
            <a:r>
              <a:rPr lang="en-US" dirty="0" smtClean="0"/>
              <a:t>Fence décor provides the frame in this picture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p:bldLst>
  </p:timing>
</p:sld>
</file>

<file path=ppt/theme/theme1.xml><?xml version="1.0" encoding="utf-8"?>
<a:theme xmlns:a="http://schemas.openxmlformats.org/drawingml/2006/main" name="Customer_and_Partner_Experienc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4540B9E-24C0-450F-962F-A50C1BE50C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green bar design)</Template>
  <TotalTime>113</TotalTime>
  <Words>1441</Words>
  <Application>Microsoft Office PowerPoint</Application>
  <PresentationFormat>On-screen Show (4:3)</PresentationFormat>
  <Paragraphs>126</Paragraphs>
  <Slides>14</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Courier New</vt:lpstr>
      <vt:lpstr>Segoe</vt:lpstr>
      <vt:lpstr>Wingdings</vt:lpstr>
      <vt:lpstr>Customer_and_Partner_Experience_Segoe</vt:lpstr>
      <vt:lpstr>White with Courier font for code slides</vt:lpstr>
      <vt:lpstr>Chapter 4 Digital Photography</vt:lpstr>
      <vt:lpstr>4.1 Reviewing Cameras</vt:lpstr>
      <vt:lpstr>DSLR vs. Point &amp; Shoot</vt:lpstr>
      <vt:lpstr>DSLR vs. Point &amp; Shoot</vt:lpstr>
      <vt:lpstr>Camera Features</vt:lpstr>
      <vt:lpstr>Optical vs. Digital Zoom</vt:lpstr>
      <vt:lpstr>4.2 Taking Photographs</vt:lpstr>
      <vt:lpstr>Rule of Thirds</vt:lpstr>
      <vt:lpstr>Framing</vt:lpstr>
      <vt:lpstr>Leading Lines</vt:lpstr>
      <vt:lpstr>Cropping</vt:lpstr>
      <vt:lpstr>Directional Lighting</vt:lpstr>
      <vt:lpstr>Depth</vt:lpstr>
      <vt:lpstr>Depth continued</vt:lpstr>
    </vt:vector>
  </TitlesOfParts>
  <Company>Van Buren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Digital Photography</dc:title>
  <dc:creator>Cindy Philip</dc:creator>
  <cp:keywords/>
  <cp:lastModifiedBy>Cindy Philip</cp:lastModifiedBy>
  <cp:revision>17</cp:revision>
  <dcterms:created xsi:type="dcterms:W3CDTF">2015-10-05T20:58:00Z</dcterms:created>
  <dcterms:modified xsi:type="dcterms:W3CDTF">2015-10-05T22:51:56Z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TC102867119990</vt:lpwstr>
  </property>
</Properties>
</file>