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343" r:id="rId5"/>
    <p:sldId id="355" r:id="rId6"/>
    <p:sldId id="344" r:id="rId7"/>
    <p:sldId id="345" r:id="rId8"/>
    <p:sldId id="356" r:id="rId9"/>
    <p:sldId id="329" r:id="rId10"/>
    <p:sldId id="346" r:id="rId11"/>
    <p:sldId id="357" r:id="rId12"/>
    <p:sldId id="347" r:id="rId13"/>
    <p:sldId id="348" r:id="rId14"/>
    <p:sldId id="349" r:id="rId15"/>
    <p:sldId id="350" r:id="rId16"/>
    <p:sldId id="351" r:id="rId17"/>
    <p:sldId id="352" r:id="rId18"/>
    <p:sldId id="342" r:id="rId19"/>
    <p:sldId id="358" r:id="rId20"/>
    <p:sldId id="353" r:id="rId21"/>
    <p:sldId id="359" r:id="rId22"/>
    <p:sldId id="274" r:id="rId23"/>
    <p:sldId id="285" r:id="rId24"/>
    <p:sldId id="317" r:id="rId25"/>
    <p:sldId id="35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1349"/>
    <a:srgbClr val="AD1D35"/>
    <a:srgbClr val="CA185C"/>
    <a:srgbClr val="C2203B"/>
    <a:srgbClr val="D32340"/>
    <a:srgbClr val="DC2C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586" autoAdjust="0"/>
  </p:normalViewPr>
  <p:slideViewPr>
    <p:cSldViewPr>
      <p:cViewPr varScale="1">
        <p:scale>
          <a:sx n="84" d="100"/>
          <a:sy n="84" d="100"/>
        </p:scale>
        <p:origin x="131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DB486-8EB6-43AD-B110-ED1C4EF480D4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D396E-051B-4668-8B5E-C8F622695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7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okRos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35455" cy="5105400"/>
          </a:xfrm>
          <a:prstGeom prst="rect">
            <a:avLst/>
          </a:prstGeom>
        </p:spPr>
      </p:pic>
      <p:pic>
        <p:nvPicPr>
          <p:cNvPr id="8" name="Picture 7" descr="BookTitleRotat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52955" y="0"/>
            <a:ext cx="109104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7696200" y="0"/>
            <a:ext cx="381000" cy="6858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 userDrawn="1">
            <p:ph type="ctrTitle" idx="4294967295" hasCustomPrompt="1"/>
          </p:nvPr>
        </p:nvSpPr>
        <p:spPr>
          <a:xfrm>
            <a:off x="0" y="5105401"/>
            <a:ext cx="7696200" cy="8382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/>
            </a:lvl1pPr>
          </a:lstStyle>
          <a:p>
            <a:pPr algn="l"/>
            <a:r>
              <a:rPr lang="en-US" sz="4000" dirty="0" smtClean="0"/>
              <a:t>Chapter #</a:t>
            </a:r>
            <a:endParaRPr lang="en-US" sz="4000" dirty="0"/>
          </a:p>
        </p:txBody>
      </p:sp>
      <p:sp>
        <p:nvSpPr>
          <p:cNvPr id="11" name="Subtitle 2"/>
          <p:cNvSpPr>
            <a:spLocks noGrp="1"/>
          </p:cNvSpPr>
          <p:nvPr userDrawn="1">
            <p:ph type="subTitle" idx="4294967295" hasCustomPrompt="1"/>
          </p:nvPr>
        </p:nvSpPr>
        <p:spPr>
          <a:xfrm>
            <a:off x="0" y="5943600"/>
            <a:ext cx="7696200" cy="9144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/>
            </a:lvl1pPr>
          </a:lstStyle>
          <a:p>
            <a:pPr algn="ctr">
              <a:buNone/>
            </a:pPr>
            <a:r>
              <a:rPr lang="en-US" sz="4000" dirty="0" smtClean="0">
                <a:solidFill>
                  <a:srgbClr val="FFC000"/>
                </a:solidFill>
              </a:rPr>
              <a:t>Title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7DE4F8-CA11-4C12-AC1B-BAE27DC5CB52}" type="datetime1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83344C-033F-4B79-BEAD-E97245CB954D}" type="datetime1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BookRosesNarrow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 rot="16200000">
            <a:off x="3638282" y="-3638281"/>
            <a:ext cx="1867437" cy="9144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>
                <a:solidFill>
                  <a:srgbClr val="A11349"/>
                </a:solidFill>
              </a:defRPr>
            </a:lvl1pPr>
          </a:lstStyle>
          <a:p>
            <a:pPr algn="l"/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11349"/>
                </a:solidFill>
              </a:defRPr>
            </a:lvl1pPr>
          </a:lstStyle>
          <a:p>
            <a:fld id="{16D19248-580C-49C8-8C19-F6EA2DA1F2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4457700" y="-2781300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47EC7E-7FD3-4345-ADAA-1DDF042BADCF}" type="datetime1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40475"/>
            <a:ext cx="2895600" cy="365125"/>
          </a:xfrm>
        </p:spPr>
        <p:txBody>
          <a:bodyPr/>
          <a:lstStyle/>
          <a:p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304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5999"/>
            <a:ext cx="4040188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05000"/>
            <a:ext cx="4041775" cy="381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5999"/>
            <a:ext cx="4041775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EBC36B-AF8F-4308-A4D5-3B390E2B1DD3}" type="datetime1">
              <a:rPr lang="en-US" smtClean="0"/>
              <a:pPr/>
              <a:t>7/6/2015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3546F-2898-4F91-A5B9-0AF34C704D74}" type="datetime1">
              <a:rPr lang="en-US" smtClean="0"/>
              <a:pPr/>
              <a:t>7/6/2015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15AF5D-BE6E-4F6E-9E9F-F353F71F035D}" type="datetime1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1C1F05-C43A-4B1D-9144-B1A22BD5BE47}" type="datetime1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BookRosesNarrow.jpg"/>
          <p:cNvPicPr>
            <a:picLocks noChangeAspect="1"/>
          </p:cNvPicPr>
          <p:nvPr/>
        </p:nvPicPr>
        <p:blipFill>
          <a:blip r:embed="rId13" cstate="print">
            <a:lum bright="70000" contrast="-70000"/>
          </a:blip>
          <a:stretch>
            <a:fillRect/>
          </a:stretch>
        </p:blipFill>
        <p:spPr>
          <a:xfrm rot="16200000">
            <a:off x="3638282" y="-3638281"/>
            <a:ext cx="1867437" cy="9144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11349"/>
                </a:solidFill>
              </a:defRPr>
            </a:lvl1pPr>
          </a:lstStyle>
          <a:p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11349"/>
                </a:solidFill>
              </a:defRPr>
            </a:lvl1pPr>
          </a:lstStyle>
          <a:p>
            <a:fld id="{16D19248-580C-49C8-8C19-F6EA2DA1F2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4457700" y="-2781301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4953000"/>
            <a:ext cx="7696200" cy="8382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Chapter 16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5638800"/>
            <a:ext cx="7696200" cy="9144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FFC000"/>
                </a:solidFill>
              </a:rPr>
              <a:t>Web Media</a:t>
            </a:r>
            <a:endParaRPr lang="en-US" sz="4000" dirty="0">
              <a:solidFill>
                <a:srgbClr val="FFC000"/>
              </a:solidFill>
            </a:endParaRPr>
          </a:p>
        </p:txBody>
      </p:sp>
      <p:pic>
        <p:nvPicPr>
          <p:cNvPr id="4" name="Picture 3" descr="BookRos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35455" cy="5105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96200" y="0"/>
            <a:ext cx="381000" cy="6858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BookTitleRotat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52955" y="0"/>
            <a:ext cx="109104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400800"/>
            <a:ext cx="76962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© 2013 </a:t>
            </a:r>
            <a:r>
              <a:rPr lang="en-US" sz="1200" dirty="0" err="1"/>
              <a:t>Cengage</a:t>
            </a:r>
            <a:r>
              <a:rPr lang="en-US" sz="1200" dirty="0"/>
              <a:t> Learning. All Rights Reserved. May not be scanned, copied or duplicated, or posted to a publicly accessible website, in whole or in part.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Placing the Sound on the Page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2672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Embedding a Media Player</a:t>
            </a:r>
          </a:p>
          <a:p>
            <a:pPr lvl="1"/>
            <a:r>
              <a:rPr lang="en-US" dirty="0" smtClean="0"/>
              <a:t>Another option for placing sound in your Web page is to write code that will insert one of the top media players</a:t>
            </a:r>
          </a:p>
          <a:p>
            <a:pPr lvl="1"/>
            <a:r>
              <a:rPr lang="en-US" dirty="0" smtClean="0"/>
              <a:t>Each of the programs has a unique identifier called the </a:t>
            </a:r>
            <a:r>
              <a:rPr lang="en-US" dirty="0" err="1" smtClean="0"/>
              <a:t>classid</a:t>
            </a:r>
            <a:r>
              <a:rPr lang="en-US" dirty="0" smtClean="0"/>
              <a:t> that must be included</a:t>
            </a:r>
            <a:endParaRPr lang="en-US" sz="2000" dirty="0" smtClean="0"/>
          </a:p>
        </p:txBody>
      </p:sp>
      <p:pic>
        <p:nvPicPr>
          <p:cNvPr id="9" name="Content Placeholder 8" descr="Figure16-0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6800" y="2494134"/>
            <a:ext cx="4038600" cy="3297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Placing the Sound on the Page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Hyperlink</a:t>
            </a:r>
          </a:p>
          <a:p>
            <a:pPr lvl="1"/>
            <a:r>
              <a:rPr lang="en-US" dirty="0" smtClean="0"/>
              <a:t>Simplest method for making a sound file available to Web visitors is to keep it on the Web server and create a hyperlink within the Web site</a:t>
            </a:r>
          </a:p>
          <a:p>
            <a:pPr lvl="1"/>
            <a:r>
              <a:rPr lang="en-US" dirty="0" smtClean="0"/>
              <a:t>Keeps the audio optional for the user without adding features to the page that might slow down the Web visitor’s browser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main problem with videos is that file sizes are much larger, so download time can be a barrier</a:t>
            </a:r>
          </a:p>
          <a:p>
            <a:r>
              <a:rPr lang="en-US" dirty="0" smtClean="0"/>
              <a:t>It is very important to make them streaming</a:t>
            </a:r>
          </a:p>
          <a:p>
            <a:r>
              <a:rPr lang="en-US" dirty="0" smtClean="0"/>
              <a:t>The file types for movies fall into three basic categories: Apple Quick- Time (MOV), Windows Media Player (MPG and AVI), and RealPlayer (RAM)</a:t>
            </a:r>
          </a:p>
          <a:p>
            <a:r>
              <a:rPr lang="en-US" dirty="0" smtClean="0"/>
              <a:t>To help reduce file size, keep the size of the video screen small</a:t>
            </a:r>
          </a:p>
          <a:p>
            <a:r>
              <a:rPr lang="en-US" dirty="0" smtClean="0"/>
              <a:t>Video quality: 30 frames per second makes for smooth video but a larger file size; 10 fps produces very choppy motion and a much smaller file size</a:t>
            </a:r>
          </a:p>
          <a:p>
            <a:r>
              <a:rPr lang="en-US" dirty="0" smtClean="0"/>
              <a:t>Methods for placing video on a Web site are the same as those for placing audio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Podcasts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Podcasting</a:t>
            </a:r>
            <a:r>
              <a:rPr lang="en-US" dirty="0" smtClean="0"/>
              <a:t> is a means of providing downloadable audio or video (via the Internet) to anyone who wishes to access the media content</a:t>
            </a:r>
          </a:p>
          <a:p>
            <a:r>
              <a:rPr lang="en-US" dirty="0" smtClean="0"/>
              <a:t>The name </a:t>
            </a:r>
            <a:r>
              <a:rPr lang="en-US" i="1" dirty="0" smtClean="0"/>
              <a:t>podcasting </a:t>
            </a:r>
            <a:r>
              <a:rPr lang="en-US" dirty="0" smtClean="0"/>
              <a:t>results from combining the words </a:t>
            </a:r>
            <a:r>
              <a:rPr lang="en-US" i="1" dirty="0" smtClean="0"/>
              <a:t>iPod </a:t>
            </a:r>
            <a:r>
              <a:rPr lang="en-US" dirty="0" smtClean="0"/>
              <a:t>and</a:t>
            </a:r>
            <a:r>
              <a:rPr lang="en-US" i="1" dirty="0" smtClean="0"/>
              <a:t> broadcasting</a:t>
            </a:r>
          </a:p>
          <a:p>
            <a:r>
              <a:rPr lang="en-US" dirty="0" smtClean="0"/>
              <a:t>Podcasts are similar to radio or televisions shows that were once recorded on audiocassettes, videocassettes, or, more recently, on a digital video recorder</a:t>
            </a:r>
          </a:p>
          <a:p>
            <a:r>
              <a:rPr lang="en-US" dirty="0" smtClean="0"/>
              <a:t>The advantage of podcasts is that site visitors can download the files and then hear or view the broadcast whenever they want</a:t>
            </a:r>
          </a:p>
          <a:p>
            <a:endParaRPr lang="en-US" i="1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Podcasts, Blogs, </a:t>
            </a:r>
            <a:br>
              <a:rPr lang="en-US" dirty="0" smtClean="0"/>
            </a:br>
            <a:r>
              <a:rPr lang="en-US" dirty="0" smtClean="0"/>
              <a:t>and Shared Media Sites</a:t>
            </a:r>
            <a:endParaRPr lang="en-US" dirty="0"/>
          </a:p>
        </p:txBody>
      </p:sp>
      <p:pic>
        <p:nvPicPr>
          <p:cNvPr id="8" name="Content Placeholder 7" descr="Impac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362200"/>
            <a:ext cx="2286000" cy="2099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810000" y="1905000"/>
            <a:ext cx="4876800" cy="4221163"/>
          </a:xfrm>
        </p:spPr>
        <p:txBody>
          <a:bodyPr>
            <a:normAutofit/>
          </a:bodyPr>
          <a:lstStyle/>
          <a:p>
            <a:r>
              <a:rPr lang="en-US" dirty="0" smtClean="0"/>
              <a:t>What makes technologies like podcasts, social networking sites, or media sharing sites so popular? </a:t>
            </a:r>
          </a:p>
          <a:p>
            <a:r>
              <a:rPr lang="en-US" dirty="0" smtClean="0"/>
              <a:t>What can a business do to make its offerings stand out in these environments?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Podcasts and XML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Podcasts are made available using XML files</a:t>
            </a:r>
          </a:p>
          <a:p>
            <a:r>
              <a:rPr lang="en-US" b="1" dirty="0" smtClean="0"/>
              <a:t>XML </a:t>
            </a:r>
            <a:r>
              <a:rPr lang="en-US" dirty="0" smtClean="0"/>
              <a:t>(for </a:t>
            </a:r>
            <a:r>
              <a:rPr lang="en-US" dirty="0" err="1" smtClean="0"/>
              <a:t>eXtensible</a:t>
            </a:r>
            <a:r>
              <a:rPr lang="en-US" dirty="0" smtClean="0"/>
              <a:t> Markup Language) is a markup language specifically designed to hold and move data</a:t>
            </a:r>
          </a:p>
          <a:p>
            <a:r>
              <a:rPr lang="en-US" dirty="0" smtClean="0"/>
              <a:t>XML and HTML differ in several ways:</a:t>
            </a:r>
          </a:p>
          <a:p>
            <a:pPr lvl="1"/>
            <a:r>
              <a:rPr lang="en-US" dirty="0" smtClean="0"/>
              <a:t>XML holds packets of data; HTML describes how the data is to be displayed</a:t>
            </a:r>
          </a:p>
          <a:p>
            <a:pPr lvl="1"/>
            <a:r>
              <a:rPr lang="en-US" dirty="0" smtClean="0"/>
              <a:t>XML does not have any set tags; HTML does</a:t>
            </a:r>
          </a:p>
          <a:p>
            <a:pPr lvl="1"/>
            <a:r>
              <a:rPr lang="en-US" dirty="0" smtClean="0"/>
              <a:t>XML keeps the data separate from the method of presentation</a:t>
            </a:r>
          </a:p>
          <a:p>
            <a:pPr lvl="1"/>
            <a:r>
              <a:rPr lang="en-US" dirty="0" smtClean="0"/>
              <a:t>XML is more device independent</a:t>
            </a:r>
          </a:p>
          <a:p>
            <a:r>
              <a:rPr lang="en-US" dirty="0" smtClean="0"/>
              <a:t>XHTML is a combination of XML and HTML</a:t>
            </a:r>
          </a:p>
          <a:p>
            <a:r>
              <a:rPr lang="en-US" dirty="0" smtClean="0"/>
              <a:t>W3C recommends using a styling language called XSLT (for </a:t>
            </a:r>
            <a:r>
              <a:rPr lang="en-US" dirty="0" err="1" smtClean="0"/>
              <a:t>eXtensible</a:t>
            </a:r>
            <a:r>
              <a:rPr lang="en-US" dirty="0" smtClean="0"/>
              <a:t> </a:t>
            </a:r>
            <a:r>
              <a:rPr lang="en-US" dirty="0" err="1" smtClean="0"/>
              <a:t>Stylesheet</a:t>
            </a:r>
            <a:r>
              <a:rPr lang="en-US" dirty="0" smtClean="0"/>
              <a:t> Language Transformations)</a:t>
            </a:r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Creating a Podcast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Making a podcast involves four basic steps: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Creating the media file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Saving the file in a downloadable form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Posting the file to a Web server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Inviting subscribers to your podcast</a:t>
            </a:r>
          </a:p>
          <a:p>
            <a:endParaRPr lang="en-US" dirty="0" smtClean="0"/>
          </a:p>
          <a:p>
            <a:r>
              <a:rPr lang="en-US" dirty="0" smtClean="0"/>
              <a:t>Podcasters can choose from among several different tools to increase the visibility of their podcasts and invite visitors to become subscribers 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subscriber</a:t>
            </a:r>
            <a:r>
              <a:rPr lang="en-US" dirty="0" smtClean="0"/>
              <a:t> is a Web visitor who accepts notification of any updates to a podcast or a Web site that has frequently changing content)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 Creating a Podcast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Creating the Media File</a:t>
            </a:r>
          </a:p>
          <a:p>
            <a:pPr lvl="1"/>
            <a:r>
              <a:rPr lang="en-US" dirty="0" smtClean="0"/>
              <a:t>Keep the content focused</a:t>
            </a:r>
          </a:p>
          <a:p>
            <a:pPr lvl="1"/>
            <a:r>
              <a:rPr lang="en-US" dirty="0" smtClean="0"/>
              <a:t>Be prepared before recording</a:t>
            </a:r>
          </a:p>
          <a:p>
            <a:pPr lvl="1"/>
            <a:r>
              <a:rPr lang="en-US" dirty="0" smtClean="0"/>
              <a:t>Be sure that all participants can be equally heard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419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1"/>
            <a:r>
              <a:rPr lang="en-US" dirty="0" smtClean="0"/>
              <a:t>Share the microphone</a:t>
            </a:r>
          </a:p>
          <a:p>
            <a:pPr lvl="1"/>
            <a:r>
              <a:rPr lang="en-US" dirty="0" smtClean="0"/>
              <a:t>Be conscious of your audience</a:t>
            </a:r>
          </a:p>
          <a:p>
            <a:pPr lvl="1"/>
            <a:r>
              <a:rPr lang="en-US" dirty="0" smtClean="0"/>
              <a:t>Avoid distracting background noise</a:t>
            </a:r>
          </a:p>
          <a:p>
            <a:pPr lvl="1"/>
            <a:r>
              <a:rPr lang="en-US" dirty="0" smtClean="0"/>
              <a:t>With video, keep the camera steady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 Creating a Podcast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Saving the File</a:t>
            </a:r>
          </a:p>
          <a:p>
            <a:pPr lvl="1"/>
            <a:r>
              <a:rPr lang="en-US" dirty="0" smtClean="0"/>
              <a:t>Podcasts are saved in the same file formats as other audio and video files meant for the Web</a:t>
            </a:r>
          </a:p>
          <a:p>
            <a:pPr lvl="1"/>
            <a:r>
              <a:rPr lang="en-US" dirty="0" smtClean="0"/>
              <a:t>For audio podcasts, MP3 files are the ideal choice</a:t>
            </a:r>
          </a:p>
          <a:p>
            <a:r>
              <a:rPr lang="en-US" dirty="0" smtClean="0"/>
              <a:t>For video files, it is probably best to save the file in more than one format, such as:</a:t>
            </a:r>
          </a:p>
          <a:p>
            <a:pPr lvl="1"/>
            <a:r>
              <a:rPr lang="en-US" dirty="0" smtClean="0"/>
              <a:t>.MOV for QuickTime</a:t>
            </a:r>
          </a:p>
          <a:p>
            <a:pPr lvl="1"/>
            <a:r>
              <a:rPr lang="en-US" dirty="0" smtClean="0"/>
              <a:t>.WMV for Windows Media Player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H.264</a:t>
            </a:r>
            <a:r>
              <a:rPr lang="en-US" dirty="0" smtClean="0"/>
              <a:t> format (a video format that is highly compressed and can be played across many platforms)</a:t>
            </a:r>
          </a:p>
          <a:p>
            <a:endParaRPr lang="en-US" sz="24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 Creating a Podcast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Posting the File to a Web Server</a:t>
            </a:r>
          </a:p>
          <a:p>
            <a:pPr lvl="1"/>
            <a:r>
              <a:rPr lang="en-US" dirty="0" smtClean="0"/>
              <a:t>Some companies have their own Web servers, which host their Internet sites; IT staff can provide guidance on uploading podcast files</a:t>
            </a:r>
          </a:p>
          <a:p>
            <a:pPr lvl="1"/>
            <a:r>
              <a:rPr lang="en-US" dirty="0" smtClean="0"/>
              <a:t>If a company purchases Web hosting from a service, its staff will also provide instructions</a:t>
            </a:r>
            <a:endParaRPr lang="en-US" sz="2000" dirty="0" smtClean="0"/>
          </a:p>
          <a:p>
            <a:pPr lvl="1"/>
            <a:r>
              <a:rPr lang="en-US" dirty="0" smtClean="0"/>
              <a:t>Posting the files will be similar to the process for posting Web pages</a:t>
            </a:r>
          </a:p>
          <a:p>
            <a:pPr lvl="1"/>
            <a:r>
              <a:rPr lang="en-US" dirty="0" smtClean="0"/>
              <a:t>It is possible to create podcasts without having a dedicated Web server; the Internet has free podcast media hosting sites</a:t>
            </a:r>
          </a:p>
          <a:p>
            <a:pPr lvl="1"/>
            <a:r>
              <a:rPr lang="en-US" dirty="0" smtClean="0"/>
              <a:t>Another way to post a podcast is by opening a free blog on a site such as </a:t>
            </a:r>
            <a:r>
              <a:rPr lang="en-US" dirty="0" err="1" smtClean="0"/>
              <a:t>WordPress</a:t>
            </a:r>
            <a:r>
              <a:rPr lang="en-US" dirty="0" smtClean="0"/>
              <a:t> or Blogger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A11349"/>
                </a:solidFill>
              </a:rPr>
              <a:t>Digital Media, 3e</a:t>
            </a:r>
            <a:endParaRPr lang="en-US" dirty="0">
              <a:solidFill>
                <a:srgbClr val="A113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>
                <a:solidFill>
                  <a:srgbClr val="A11349"/>
                </a:solidFill>
              </a:rPr>
              <a:pPr/>
              <a:t>2</a:t>
            </a:fld>
            <a:endParaRPr lang="en-US" dirty="0">
              <a:solidFill>
                <a:srgbClr val="A1134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4457700" y="-2781300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743200" algn="l"/>
              </a:tabLst>
            </a:pPr>
            <a:r>
              <a:rPr lang="en-US" b="1" dirty="0" smtClean="0"/>
              <a:t>Lesson 16.1	</a:t>
            </a:r>
            <a:r>
              <a:rPr lang="en-US" dirty="0" smtClean="0"/>
              <a:t>Adding Sound and Video to </a:t>
            </a:r>
            <a:br>
              <a:rPr lang="en-US" dirty="0" smtClean="0"/>
            </a:br>
            <a:r>
              <a:rPr lang="en-US" dirty="0" smtClean="0"/>
              <a:t>	Web Pages</a:t>
            </a:r>
          </a:p>
          <a:p>
            <a:pPr>
              <a:tabLst>
                <a:tab pos="2743200" algn="l"/>
              </a:tabLst>
            </a:pPr>
            <a:r>
              <a:rPr lang="en-US" b="1" dirty="0" smtClean="0"/>
              <a:t>Lesson 16.2 	</a:t>
            </a:r>
            <a:r>
              <a:rPr lang="en-US" dirty="0" smtClean="0"/>
              <a:t>Creating Podcasts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 Creating a Podcast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Inviting Subscribers to Your Podcast</a:t>
            </a:r>
          </a:p>
          <a:p>
            <a:pPr lvl="1"/>
            <a:r>
              <a:rPr lang="en-US" dirty="0" smtClean="0"/>
              <a:t>The final step in podcasting is getting your podcast recognized; one method is to use a tool like Google’s free </a:t>
            </a:r>
            <a:r>
              <a:rPr lang="en-US" dirty="0" err="1" smtClean="0"/>
              <a:t>FeedBurner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feed</a:t>
            </a:r>
            <a:r>
              <a:rPr lang="en-US" sz="2000" b="1" dirty="0" smtClean="0"/>
              <a:t> </a:t>
            </a:r>
            <a:r>
              <a:rPr lang="en-US" dirty="0" smtClean="0"/>
              <a:t>is any electronic content and the process by which that content is syndicated</a:t>
            </a:r>
          </a:p>
          <a:p>
            <a:pPr lvl="1"/>
            <a:r>
              <a:rPr lang="en-US" dirty="0" smtClean="0"/>
              <a:t>Two types of feeds:</a:t>
            </a:r>
          </a:p>
          <a:p>
            <a:pPr lvl="2"/>
            <a:r>
              <a:rPr lang="en-US" dirty="0" smtClean="0"/>
              <a:t>The </a:t>
            </a:r>
            <a:r>
              <a:rPr lang="en-US" b="1" dirty="0" smtClean="0"/>
              <a:t>RSS feed </a:t>
            </a:r>
            <a:r>
              <a:rPr lang="en-US" dirty="0" smtClean="0"/>
              <a:t>is one standard for syndicating Web content; the older standard</a:t>
            </a:r>
          </a:p>
          <a:p>
            <a:pPr lvl="2"/>
            <a:r>
              <a:rPr lang="en-US" dirty="0" smtClean="0"/>
              <a:t>Atom was developed more recently</a:t>
            </a:r>
          </a:p>
          <a:p>
            <a:pPr lvl="1"/>
            <a:r>
              <a:rPr lang="en-US" dirty="0" smtClean="0"/>
              <a:t>An </a:t>
            </a:r>
            <a:r>
              <a:rPr lang="en-US" b="1" dirty="0" smtClean="0"/>
              <a:t>aggregator </a:t>
            </a:r>
            <a:r>
              <a:rPr lang="en-US" dirty="0" smtClean="0"/>
              <a:t>is software that collects and lists Web sites that have been syndicated</a:t>
            </a:r>
          </a:p>
          <a:p>
            <a:pPr lvl="1"/>
            <a:endParaRPr lang="en-US" dirty="0" smtClean="0"/>
          </a:p>
          <a:p>
            <a:pPr lvl="2"/>
            <a:endParaRPr lang="en-US" sz="1200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 Creating a Podcast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pic>
        <p:nvPicPr>
          <p:cNvPr id="7" name="Content Placeholder 6" descr="Figure16-2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343180"/>
            <a:ext cx="4267200" cy="38290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43400" y="1905000"/>
            <a:ext cx="43434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Inviting Subscribers to Your Podcast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FeedBurner</a:t>
            </a:r>
            <a:r>
              <a:rPr lang="en-US" dirty="0" smtClean="0"/>
              <a:t> service allows you to enter a category for your podcast so it will be listed in appropriate areas of iTunes and Yahoo’s Media RSS aggregator</a:t>
            </a:r>
          </a:p>
          <a:p>
            <a:pPr lvl="1"/>
            <a:r>
              <a:rPr lang="en-US" dirty="0" smtClean="0"/>
              <a:t>You can enter a description and keywords to provide more information about the podcast site</a:t>
            </a:r>
          </a:p>
          <a:p>
            <a:pPr lvl="1"/>
            <a:r>
              <a:rPr lang="en-US" dirty="0" smtClean="0"/>
              <a:t>Each time you create a new podcast, </a:t>
            </a:r>
            <a:r>
              <a:rPr lang="en-US" dirty="0" err="1" smtClean="0"/>
              <a:t>FeedBurner</a:t>
            </a:r>
            <a:r>
              <a:rPr lang="en-US" dirty="0" smtClean="0"/>
              <a:t> will automatically recognize it and make that information available to anyone who subscribes to your site</a:t>
            </a:r>
          </a:p>
          <a:p>
            <a:pPr lvl="1"/>
            <a:r>
              <a:rPr lang="en-US" dirty="0" smtClean="0"/>
              <a:t>You can also use </a:t>
            </a:r>
            <a:r>
              <a:rPr lang="en-US" dirty="0" err="1" smtClean="0"/>
              <a:t>FeedBurner</a:t>
            </a:r>
            <a:r>
              <a:rPr lang="en-US" dirty="0" smtClean="0"/>
              <a:t> to add icons (called “</a:t>
            </a:r>
            <a:r>
              <a:rPr lang="en-US" dirty="0" err="1" smtClean="0"/>
              <a:t>chicklets</a:t>
            </a:r>
            <a:r>
              <a:rPr lang="en-US" dirty="0" smtClean="0"/>
              <a:t>” by the program) representing any of several aggregators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Choosing a file format for audio files to be posted on the Web is a matter of balancing quality, file size, and accessibility</a:t>
            </a:r>
          </a:p>
          <a:p>
            <a:pPr lvl="1"/>
            <a:r>
              <a:rPr lang="en-US" sz="2400" dirty="0" smtClean="0"/>
              <a:t>Some file formats are only available on some platforms, or operating systems and devices</a:t>
            </a:r>
          </a:p>
          <a:p>
            <a:pPr lvl="1"/>
            <a:r>
              <a:rPr lang="en-US" sz="2400" dirty="0" smtClean="0"/>
              <a:t>The MP3 format, which is data compressed to a small size, is still the file format of choice because it can be played on a wide variety of systems</a:t>
            </a:r>
            <a:endParaRPr lang="en-US" sz="2400" i="1" dirty="0" smtClean="0"/>
          </a:p>
          <a:p>
            <a:r>
              <a:rPr lang="en-US" sz="2800" dirty="0" smtClean="0"/>
              <a:t>Media files can be streamed or downloadable; streaming saves time for the user by making it possible for Web visitors to listen to or hear the file before the whole file is downloaded. </a:t>
            </a:r>
            <a:endParaRPr lang="en-US" sz="2800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Digital Media, 3e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521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Concepts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There are three methods for posting media on a Web site:</a:t>
            </a:r>
          </a:p>
          <a:p>
            <a:pPr lvl="1"/>
            <a:r>
              <a:rPr lang="en-US" sz="2400" dirty="0" smtClean="0"/>
              <a:t>To embed it by writing the code to place the media in either the head or in the body with buttons or some other controls</a:t>
            </a:r>
          </a:p>
          <a:p>
            <a:pPr lvl="1"/>
            <a:r>
              <a:rPr lang="en-US" sz="2400" dirty="0" smtClean="0"/>
              <a:t>To embed a media player along with the media by writing code to call up the media player, referring to the specific </a:t>
            </a:r>
            <a:r>
              <a:rPr lang="en-US" sz="2400" dirty="0" err="1" smtClean="0"/>
              <a:t>classid</a:t>
            </a:r>
            <a:r>
              <a:rPr lang="en-US" sz="2400" dirty="0" smtClean="0"/>
              <a:t> of the player;</a:t>
            </a:r>
          </a:p>
          <a:p>
            <a:pPr lvl="1"/>
            <a:r>
              <a:rPr lang="en-US" sz="2400" dirty="0" smtClean="0"/>
              <a:t>To create a hyperlink that sends the Web visitor to another page to obtain the media, using the standard tags for creating a hyperlink</a:t>
            </a:r>
          </a:p>
          <a:p>
            <a:r>
              <a:rPr lang="en-US" sz="2800" dirty="0" smtClean="0"/>
              <a:t>Video should be streamed rather than downloadable because files can be very large; making the screen size smaller can help keep file size small</a:t>
            </a:r>
          </a:p>
          <a:p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</p:spPr>
        <p:txBody>
          <a:bodyPr/>
          <a:lstStyle/>
          <a:p>
            <a:pPr algn="l"/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16D19248-580C-49C8-8C19-F6EA2DA1F25A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Concepts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sz="3100" dirty="0" smtClean="0"/>
              <a:t>Another way to make media available to Web visitors is in podcasts, which create downloadable media packets and invite users to subscribe to the service and be notified of updates</a:t>
            </a:r>
          </a:p>
          <a:p>
            <a:pPr lvl="1"/>
            <a:r>
              <a:rPr lang="en-US" sz="2600" dirty="0" smtClean="0"/>
              <a:t>Media companies use podcasts to make programs available to listeners and viewers</a:t>
            </a:r>
          </a:p>
          <a:p>
            <a:pPr lvl="1"/>
            <a:r>
              <a:rPr lang="en-US" sz="2600" dirty="0" smtClean="0"/>
              <a:t>Businesses may post podcasts of important product announcements or other company news or to give consumers information</a:t>
            </a:r>
          </a:p>
          <a:p>
            <a:r>
              <a:rPr lang="en-US" sz="3100" dirty="0" smtClean="0"/>
              <a:t>Preparing for a podcast, whether an audio or video version, helps make a presentation of good quality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Concepts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124199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Podcast files should be saved in a downloadable format</a:t>
            </a:r>
          </a:p>
          <a:p>
            <a:pPr lvl="1"/>
            <a:r>
              <a:rPr lang="en-US" dirty="0" smtClean="0"/>
              <a:t>They can be saved to a company-owned server or to a Web hosting service, whether it’s paid for or free. </a:t>
            </a:r>
          </a:p>
          <a:p>
            <a:pPr lvl="1"/>
            <a:r>
              <a:rPr lang="en-US" dirty="0" smtClean="0"/>
              <a:t>After uploading the file to the server, it is necessary to publish a link to the file, which can be done simply by creating a blog with a link to the media</a:t>
            </a:r>
          </a:p>
          <a:p>
            <a:pPr lvl="1"/>
            <a:r>
              <a:rPr lang="en-US" dirty="0" smtClean="0"/>
              <a:t>To make a podcast visible, the podcaster should set up a subscription service like an RSS feed that will be noticed by podcast aggregators and thus notify subscribers of updated content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1377950" algn="l"/>
              </a:tabLst>
            </a:pPr>
            <a:r>
              <a:rPr lang="en-US" b="1" dirty="0" smtClean="0"/>
              <a:t>16.1 	</a:t>
            </a:r>
            <a:r>
              <a:rPr lang="en-US" dirty="0" smtClean="0"/>
              <a:t>Compare sound formats and</a:t>
            </a:r>
            <a:r>
              <a:rPr lang="en-US" b="1" dirty="0" smtClean="0"/>
              <a:t> </a:t>
            </a:r>
            <a:r>
              <a:rPr lang="en-US" dirty="0" smtClean="0"/>
              <a:t>determine </a:t>
            </a:r>
            <a:br>
              <a:rPr lang="en-US" dirty="0" smtClean="0"/>
            </a:br>
            <a:r>
              <a:rPr lang="en-US" dirty="0" smtClean="0"/>
              <a:t>	which are best for Web pages</a:t>
            </a:r>
          </a:p>
          <a:p>
            <a:pPr>
              <a:tabLst>
                <a:tab pos="1377950" algn="l"/>
              </a:tabLst>
            </a:pPr>
            <a:r>
              <a:rPr lang="en-US" b="1" dirty="0" smtClean="0"/>
              <a:t>16.2 	</a:t>
            </a:r>
            <a:r>
              <a:rPr lang="en-US" dirty="0" smtClean="0"/>
              <a:t>Explain the difference between streaming </a:t>
            </a:r>
            <a:br>
              <a:rPr lang="en-US" dirty="0" smtClean="0"/>
            </a:br>
            <a:r>
              <a:rPr lang="en-US" dirty="0" smtClean="0"/>
              <a:t>	and downloadable media</a:t>
            </a:r>
          </a:p>
          <a:p>
            <a:pPr>
              <a:tabLst>
                <a:tab pos="1377950" algn="l"/>
              </a:tabLst>
            </a:pPr>
            <a:r>
              <a:rPr lang="en-US" b="1" dirty="0" smtClean="0"/>
              <a:t>16.3 	</a:t>
            </a:r>
            <a:r>
              <a:rPr lang="en-US" dirty="0" smtClean="0"/>
              <a:t>Describe the methods for adding media to </a:t>
            </a:r>
            <a:br>
              <a:rPr lang="en-US" dirty="0" smtClean="0"/>
            </a:br>
            <a:r>
              <a:rPr lang="en-US" dirty="0" smtClean="0"/>
              <a:t>	a Web site</a:t>
            </a:r>
          </a:p>
          <a:p>
            <a:pPr>
              <a:tabLst>
                <a:tab pos="1377950" algn="l"/>
              </a:tabLst>
            </a:pPr>
            <a:r>
              <a:rPr lang="en-US" b="1" dirty="0" smtClean="0"/>
              <a:t>16.4 	</a:t>
            </a:r>
            <a:r>
              <a:rPr lang="en-US" dirty="0" smtClean="0"/>
              <a:t>Follow the necessary steps to add media to </a:t>
            </a:r>
            <a:br>
              <a:rPr lang="en-US" dirty="0" smtClean="0"/>
            </a:br>
            <a:r>
              <a:rPr lang="en-US" dirty="0" smtClean="0"/>
              <a:t>	a Web site</a:t>
            </a:r>
          </a:p>
          <a:p>
            <a:pPr>
              <a:tabLst>
                <a:tab pos="1377950" algn="l"/>
              </a:tabLst>
            </a:pPr>
            <a:r>
              <a:rPr lang="en-US" b="1" dirty="0" smtClean="0"/>
              <a:t>16.5 	</a:t>
            </a:r>
            <a:r>
              <a:rPr lang="en-US" dirty="0" smtClean="0"/>
              <a:t>Give examples of how podcasts are used</a:t>
            </a:r>
          </a:p>
          <a:p>
            <a:pPr>
              <a:tabLst>
                <a:tab pos="1377950" algn="l"/>
              </a:tabLst>
            </a:pPr>
            <a:r>
              <a:rPr lang="en-US" b="1" dirty="0" smtClean="0"/>
              <a:t>16.6 	</a:t>
            </a:r>
            <a:r>
              <a:rPr lang="en-US" dirty="0" smtClean="0"/>
              <a:t>Create a podcast and add a feed</a:t>
            </a:r>
          </a:p>
          <a:p>
            <a:pPr>
              <a:buNone/>
              <a:tabLst>
                <a:tab pos="1381125" algn="l"/>
              </a:tabLst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File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Lossless compression files are essentially copies of the original source</a:t>
            </a:r>
          </a:p>
          <a:p>
            <a:pPr lvl="1"/>
            <a:r>
              <a:rPr lang="en-US" dirty="0" smtClean="0"/>
              <a:t>Common formats are the Windows-based WAV (for </a:t>
            </a:r>
            <a:r>
              <a:rPr lang="en-US" dirty="0" err="1" smtClean="0"/>
              <a:t>WAVeform</a:t>
            </a:r>
            <a:r>
              <a:rPr lang="en-US" dirty="0" smtClean="0"/>
              <a:t> Audio Format) and the Mac-based AIFF (for Audio Interchange File Format)</a:t>
            </a:r>
          </a:p>
          <a:p>
            <a:pPr lvl="1"/>
            <a:r>
              <a:rPr lang="en-US" dirty="0" smtClean="0"/>
              <a:t>Because they are near-copies of the original, they lend themselves to archiving and being used as a master</a:t>
            </a:r>
          </a:p>
          <a:p>
            <a:r>
              <a:rPr lang="en-US" dirty="0" smtClean="0"/>
              <a:t>Distribution copies tend to be </a:t>
            </a:r>
            <a:r>
              <a:rPr lang="en-US" dirty="0" err="1" smtClean="0"/>
              <a:t>lossy</a:t>
            </a:r>
            <a:r>
              <a:rPr lang="en-US" dirty="0" smtClean="0"/>
              <a:t> because they are much, much smaller</a:t>
            </a:r>
          </a:p>
          <a:p>
            <a:pPr lvl="1"/>
            <a:r>
              <a:rPr lang="en-US" dirty="0" smtClean="0"/>
              <a:t>They reduce the size of an audio recording by eliminating some of the data</a:t>
            </a:r>
          </a:p>
          <a:p>
            <a:pPr lvl="1"/>
            <a:r>
              <a:rPr lang="en-US" dirty="0" smtClean="0"/>
              <a:t>The most well-known </a:t>
            </a:r>
            <a:r>
              <a:rPr lang="en-US" dirty="0" err="1" smtClean="0"/>
              <a:t>lossy</a:t>
            </a:r>
            <a:r>
              <a:rPr lang="en-US" dirty="0" smtClean="0"/>
              <a:t> file format is the MP3 format, but there are several others, including WMA (Windows Media Audio), Apple’s AAC (Advanced Audio Coding), and RM (</a:t>
            </a:r>
            <a:r>
              <a:rPr lang="en-US" dirty="0" err="1" smtClean="0"/>
              <a:t>RealMedia</a:t>
            </a:r>
            <a:r>
              <a:rPr lang="en-US" dirty="0" smtClean="0"/>
              <a:t>)</a:t>
            </a:r>
            <a:endParaRPr lang="en-US" sz="16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Sound File Formats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should use a </a:t>
            </a:r>
            <a:r>
              <a:rPr lang="en-US" dirty="0" err="1" smtClean="0"/>
              <a:t>lossy</a:t>
            </a:r>
            <a:r>
              <a:rPr lang="en-US" dirty="0" smtClean="0"/>
              <a:t> compression for sound on a Web page to minimize download time</a:t>
            </a:r>
          </a:p>
          <a:p>
            <a:r>
              <a:rPr lang="en-US" dirty="0" smtClean="0"/>
              <a:t>Which format you use depends on several factors, including: </a:t>
            </a:r>
          </a:p>
          <a:p>
            <a:pPr lvl="1"/>
            <a:r>
              <a:rPr lang="en-US" dirty="0" smtClean="0"/>
              <a:t>File size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platforms </a:t>
            </a:r>
            <a:r>
              <a:rPr lang="en-US" dirty="0" smtClean="0"/>
              <a:t>(computers or mobile devices, for instance) that visitors to your Web site will use</a:t>
            </a:r>
          </a:p>
          <a:p>
            <a:pPr lvl="1"/>
            <a:r>
              <a:rPr lang="en-US" dirty="0" smtClean="0"/>
              <a:t>Quality issues</a:t>
            </a:r>
          </a:p>
          <a:p>
            <a:r>
              <a:rPr lang="en-US" dirty="0" smtClean="0"/>
              <a:t>The most universally accepted file format is MP3 </a:t>
            </a:r>
          </a:p>
          <a:p>
            <a:r>
              <a:rPr lang="en-US" b="1" dirty="0" smtClean="0"/>
              <a:t>Broadband </a:t>
            </a:r>
            <a:r>
              <a:rPr lang="en-US" dirty="0" smtClean="0"/>
              <a:t>(high-speed Internet) connections are excellent for playing Web media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Streaming or Downloading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Streaming is a process that allows a media file to begin to play before it has completely loaded onto a Web page</a:t>
            </a:r>
          </a:p>
          <a:p>
            <a:r>
              <a:rPr lang="en-US" dirty="0" smtClean="0"/>
              <a:t>In order to stream, the audio file must be converted to a </a:t>
            </a:r>
            <a:r>
              <a:rPr lang="en-US" dirty="0" err="1" smtClean="0"/>
              <a:t>lossy</a:t>
            </a:r>
            <a:r>
              <a:rPr lang="en-US" dirty="0" smtClean="0"/>
              <a:t> compressed format</a:t>
            </a:r>
          </a:p>
          <a:p>
            <a:r>
              <a:rPr lang="en-US" b="1" dirty="0" smtClean="0"/>
              <a:t>Encoding software  </a:t>
            </a:r>
            <a:r>
              <a:rPr lang="en-US" dirty="0" smtClean="0"/>
              <a:t>changes media files from one format to another and can be used to create streaming media</a:t>
            </a:r>
          </a:p>
          <a:p>
            <a:r>
              <a:rPr lang="en-US" dirty="0" smtClean="0"/>
              <a:t>Other output option is to make the file downloadable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Placing the Sound on the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Three ways to place the sound on the page:</a:t>
            </a:r>
          </a:p>
          <a:p>
            <a:pPr lvl="1"/>
            <a:r>
              <a:rPr lang="en-US" dirty="0" smtClean="0"/>
              <a:t>Embedding the sound file</a:t>
            </a:r>
          </a:p>
          <a:p>
            <a:pPr lvl="1"/>
            <a:r>
              <a:rPr lang="en-US" dirty="0" smtClean="0"/>
              <a:t>Embedding a media player</a:t>
            </a:r>
          </a:p>
          <a:p>
            <a:pPr lvl="1"/>
            <a:r>
              <a:rPr lang="en-US" dirty="0" smtClean="0"/>
              <a:t>Adding a hyperlink</a:t>
            </a:r>
          </a:p>
          <a:p>
            <a:r>
              <a:rPr lang="en-US" dirty="0" smtClean="0"/>
              <a:t>The term </a:t>
            </a:r>
            <a:r>
              <a:rPr lang="en-US" b="1" dirty="0" smtClean="0"/>
              <a:t>embedding</a:t>
            </a:r>
            <a:r>
              <a:rPr lang="en-US" dirty="0" smtClean="0"/>
              <a:t> indicates that the sound file will reside on the Web page</a:t>
            </a:r>
          </a:p>
          <a:p>
            <a:r>
              <a:rPr lang="en-US" dirty="0" smtClean="0"/>
              <a:t>Embedding the Sound File</a:t>
            </a:r>
          </a:p>
          <a:p>
            <a:pPr lvl="1"/>
            <a:r>
              <a:rPr lang="en-US" dirty="0" smtClean="0"/>
              <a:t>If you place the sound in the &lt;head&gt; of the page and use the </a:t>
            </a:r>
            <a:r>
              <a:rPr lang="en-US" dirty="0" err="1" smtClean="0"/>
              <a:t>autoplay</a:t>
            </a:r>
            <a:r>
              <a:rPr lang="en-US" dirty="0" smtClean="0"/>
              <a:t> command, it will play as soon as the page is open, without giving the user any control over the sound</a:t>
            </a:r>
          </a:p>
          <a:p>
            <a:pPr lvl="1"/>
            <a:r>
              <a:rPr lang="en-US" dirty="0" smtClean="0"/>
              <a:t>One way around automatic play is to include some simple controls for the Web visitor to use</a:t>
            </a:r>
            <a:endParaRPr lang="en-US" sz="2000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Placing the Sound on the Page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Embedding the Sound File (cont.)</a:t>
            </a:r>
          </a:p>
          <a:p>
            <a:pPr lvl="1"/>
            <a:r>
              <a:rPr lang="en-US" dirty="0" smtClean="0"/>
              <a:t>You can use </a:t>
            </a:r>
            <a:r>
              <a:rPr lang="en-US" b="1" dirty="0" smtClean="0"/>
              <a:t>HTML5</a:t>
            </a:r>
            <a:r>
              <a:rPr lang="en-US" dirty="0" smtClean="0"/>
              <a:t> (a newer markup language supported by the W3C) to include both a sound file and a small audio player on your Web page</a:t>
            </a:r>
          </a:p>
          <a:p>
            <a:pPr lvl="1"/>
            <a:r>
              <a:rPr lang="en-US" dirty="0" smtClean="0"/>
              <a:t>By adding the </a:t>
            </a:r>
            <a:r>
              <a:rPr lang="en-US" dirty="0" err="1" smtClean="0"/>
              <a:t>autoplay</a:t>
            </a:r>
            <a:r>
              <a:rPr lang="en-US" dirty="0" smtClean="0"/>
              <a:t> attribute and setting the value to false, you ensure that site visitors will have to activate the player to hear the sound, rather than it playing automatically</a:t>
            </a:r>
          </a:p>
          <a:p>
            <a:pPr lvl="1"/>
            <a:r>
              <a:rPr lang="en-US" dirty="0" smtClean="0"/>
              <a:t>HTML5 is not yet finalized (at time of this writing) by the W3C and not all browsers support all tags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You Want to Hear Music?</a:t>
            </a:r>
            <a:endParaRPr lang="en-US" dirty="0"/>
          </a:p>
        </p:txBody>
      </p:sp>
      <p:pic>
        <p:nvPicPr>
          <p:cNvPr id="8" name="Content Placeholder 7" descr="ThinkAboutI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309893"/>
            <a:ext cx="2286000" cy="14239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276600" y="1905000"/>
            <a:ext cx="54102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When you’re placing media in a Web site, it’s a good thing to put yourself first in the position of a visitor to the site</a:t>
            </a:r>
          </a:p>
          <a:p>
            <a:r>
              <a:rPr lang="en-US" dirty="0" smtClean="0"/>
              <a:t>How will they experience a particular feature?</a:t>
            </a:r>
          </a:p>
          <a:p>
            <a:r>
              <a:rPr lang="en-US" dirty="0" smtClean="0"/>
              <a:t>Only include the feature if you think it would truly be appealing or useful to potential visitors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80944"/>
      </p:ext>
    </p:extLst>
  </p:cSld>
  <p:clrMapOvr>
    <a:masterClrMapping/>
  </p:clrMapOvr>
</p:sld>
</file>

<file path=ppt/theme/theme1.xml><?xml version="1.0" encoding="utf-8"?>
<a:theme xmlns:a="http://schemas.openxmlformats.org/drawingml/2006/main" name="DigitalMedia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DigitalMedia_Template</Template>
  <TotalTime>19741</TotalTime>
  <Words>2027</Words>
  <Application>Microsoft Office PowerPoint</Application>
  <PresentationFormat>On-screen Show (4:3)</PresentationFormat>
  <Paragraphs>217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DigitalMedia_Template</vt:lpstr>
      <vt:lpstr>Chapter 16 </vt:lpstr>
      <vt:lpstr>Lessons</vt:lpstr>
      <vt:lpstr>Learning Outcomes</vt:lpstr>
      <vt:lpstr>Sound File Formats</vt:lpstr>
      <vt:lpstr>Sound File Formats (continued)</vt:lpstr>
      <vt:lpstr>Streaming or Downloading</vt:lpstr>
      <vt:lpstr>Placing the Sound on the Page</vt:lpstr>
      <vt:lpstr>Placing the Sound on the Page (continued)</vt:lpstr>
      <vt:lpstr>Do You Want to Hear Music?</vt:lpstr>
      <vt:lpstr>Placing the Sound on the Page (continued)</vt:lpstr>
      <vt:lpstr>Placing the Sound on the Page (continued)</vt:lpstr>
      <vt:lpstr>Video</vt:lpstr>
      <vt:lpstr>Creating Podcasts</vt:lpstr>
      <vt:lpstr>Podcasts, Blogs,  and Shared Media Sites</vt:lpstr>
      <vt:lpstr>Podcasts and XML</vt:lpstr>
      <vt:lpstr>Steps in Creating a Podcast</vt:lpstr>
      <vt:lpstr>Steps in Creating a Podcast (continued)</vt:lpstr>
      <vt:lpstr>Steps in Creating a Podcast (continued)</vt:lpstr>
      <vt:lpstr>Steps in Creating a Podcast (continued)</vt:lpstr>
      <vt:lpstr>Steps in Creating a Podcast (continued)</vt:lpstr>
      <vt:lpstr>Steps in Creating a Podcast (continued)</vt:lpstr>
      <vt:lpstr>Key Concepts</vt:lpstr>
      <vt:lpstr>Key Concepts (continued)</vt:lpstr>
      <vt:lpstr>Key Concepts (continued)</vt:lpstr>
      <vt:lpstr>Key Concepts (continued)</vt:lpstr>
    </vt:vector>
  </TitlesOfParts>
  <Company>Custom Editorial Productions,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</dc:title>
  <dc:creator>Rose Marie Kuebbing</dc:creator>
  <cp:lastModifiedBy>Cindy Philip</cp:lastModifiedBy>
  <cp:revision>388</cp:revision>
  <dcterms:created xsi:type="dcterms:W3CDTF">2012-02-03T17:33:31Z</dcterms:created>
  <dcterms:modified xsi:type="dcterms:W3CDTF">2015-07-06T20:07:50Z</dcterms:modified>
</cp:coreProperties>
</file>