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309" r:id="rId5"/>
    <p:sldId id="310" r:id="rId6"/>
    <p:sldId id="311" r:id="rId7"/>
    <p:sldId id="312" r:id="rId8"/>
    <p:sldId id="320" r:id="rId9"/>
    <p:sldId id="308" r:id="rId10"/>
    <p:sldId id="313" r:id="rId11"/>
    <p:sldId id="314" r:id="rId12"/>
    <p:sldId id="321" r:id="rId13"/>
    <p:sldId id="322" r:id="rId14"/>
    <p:sldId id="315" r:id="rId15"/>
    <p:sldId id="317" r:id="rId16"/>
    <p:sldId id="316" r:id="rId17"/>
    <p:sldId id="318" r:id="rId18"/>
    <p:sldId id="323" r:id="rId19"/>
    <p:sldId id="319" r:id="rId20"/>
    <p:sldId id="274" r:id="rId21"/>
    <p:sldId id="28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1349"/>
    <a:srgbClr val="AD1D35"/>
    <a:srgbClr val="CA185C"/>
    <a:srgbClr val="C2203B"/>
    <a:srgbClr val="D32340"/>
    <a:srgbClr val="DC2C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28" autoAdjust="0"/>
    <p:restoredTop sz="94586" autoAdjust="0"/>
  </p:normalViewPr>
  <p:slideViewPr>
    <p:cSldViewPr>
      <p:cViewPr varScale="1">
        <p:scale>
          <a:sx n="84" d="100"/>
          <a:sy n="84" d="100"/>
        </p:scale>
        <p:origin x="974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DB486-8EB6-43AD-B110-ED1C4EF480D4}" type="datetimeFigureOut">
              <a:rPr lang="en-US" smtClean="0"/>
              <a:pPr/>
              <a:t>7/6/2015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D396E-051B-4668-8B5E-C8F622695A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7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ookRos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35455" cy="5105400"/>
          </a:xfrm>
          <a:prstGeom prst="rect">
            <a:avLst/>
          </a:prstGeom>
        </p:spPr>
      </p:pic>
      <p:pic>
        <p:nvPicPr>
          <p:cNvPr id="8" name="Picture 7" descr="BookTitleRotate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052955" y="0"/>
            <a:ext cx="109104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7696200" y="0"/>
            <a:ext cx="381000" cy="6858000"/>
          </a:xfrm>
          <a:prstGeom prst="rect">
            <a:avLst/>
          </a:prstGeom>
          <a:solidFill>
            <a:srgbClr val="A11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>
            <a:spLocks noGrp="1"/>
          </p:cNvSpPr>
          <p:nvPr userDrawn="1">
            <p:ph type="ctrTitle" idx="4294967295" hasCustomPrompt="1"/>
          </p:nvPr>
        </p:nvSpPr>
        <p:spPr>
          <a:xfrm>
            <a:off x="0" y="5105401"/>
            <a:ext cx="7696200" cy="838200"/>
          </a:xfrm>
          <a:solidFill>
            <a:schemeClr val="accent1"/>
          </a:solidFill>
        </p:spPr>
        <p:txBody>
          <a:bodyPr>
            <a:normAutofit/>
          </a:bodyPr>
          <a:lstStyle>
            <a:lvl1pPr>
              <a:defRPr/>
            </a:lvl1pPr>
          </a:lstStyle>
          <a:p>
            <a:pPr algn="l"/>
            <a:r>
              <a:rPr lang="en-US" sz="4000" dirty="0" smtClean="0"/>
              <a:t>Chapter #</a:t>
            </a:r>
            <a:endParaRPr lang="en-US" sz="4000" dirty="0"/>
          </a:p>
        </p:txBody>
      </p:sp>
      <p:sp>
        <p:nvSpPr>
          <p:cNvPr id="11" name="Subtitle 2"/>
          <p:cNvSpPr>
            <a:spLocks noGrp="1"/>
          </p:cNvSpPr>
          <p:nvPr userDrawn="1">
            <p:ph type="subTitle" idx="4294967295" hasCustomPrompt="1"/>
          </p:nvPr>
        </p:nvSpPr>
        <p:spPr>
          <a:xfrm>
            <a:off x="0" y="5943600"/>
            <a:ext cx="7696200" cy="914400"/>
          </a:xfrm>
          <a:solidFill>
            <a:schemeClr val="accent1"/>
          </a:solidFill>
        </p:spPr>
        <p:txBody>
          <a:bodyPr>
            <a:normAutofit/>
          </a:bodyPr>
          <a:lstStyle>
            <a:lvl1pPr>
              <a:defRPr/>
            </a:lvl1pPr>
          </a:lstStyle>
          <a:p>
            <a:pPr algn="ctr">
              <a:buNone/>
            </a:pPr>
            <a:r>
              <a:rPr lang="en-US" sz="4000" dirty="0" smtClean="0">
                <a:solidFill>
                  <a:srgbClr val="FFC000"/>
                </a:solidFill>
              </a:rPr>
              <a:t>Title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7DE4F8-CA11-4C12-AC1B-BAE27DC5CB52}" type="datetime1">
              <a:rPr lang="en-US" smtClean="0"/>
              <a:pPr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83344C-033F-4B79-BEAD-E97245CB954D}" type="datetime1">
              <a:rPr lang="en-US" smtClean="0"/>
              <a:pPr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 descr="BookRosesNarrow.jpg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 rot="16200000">
            <a:off x="3638282" y="-3638281"/>
            <a:ext cx="1867437" cy="91440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>
              <a:defRPr>
                <a:solidFill>
                  <a:srgbClr val="A11349"/>
                </a:solidFill>
              </a:defRPr>
            </a:lvl1pPr>
          </a:lstStyle>
          <a:p>
            <a:pPr algn="l"/>
            <a:r>
              <a:rPr lang="en-US" dirty="0" smtClean="0"/>
              <a:t>Digital Media, 3e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A11349"/>
                </a:solidFill>
              </a:defRPr>
            </a:lvl1pPr>
          </a:lstStyle>
          <a:p>
            <a:fld id="{16D19248-580C-49C8-8C19-F6EA2DA1F2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 rot="16200000">
            <a:off x="4457700" y="-2781300"/>
            <a:ext cx="228600" cy="9144000"/>
          </a:xfrm>
          <a:prstGeom prst="rect">
            <a:avLst/>
          </a:prstGeom>
          <a:solidFill>
            <a:srgbClr val="A11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47EC7E-7FD3-4345-ADAA-1DDF042BADCF}" type="datetime1">
              <a:rPr lang="en-US" smtClean="0"/>
              <a:pPr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340475"/>
            <a:ext cx="2895600" cy="365125"/>
          </a:xfrm>
        </p:spPr>
        <p:txBody>
          <a:bodyPr/>
          <a:lstStyle/>
          <a:p>
            <a:r>
              <a:rPr lang="en-US" dirty="0" smtClean="0"/>
              <a:t>Digital Media, 3e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3047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5999"/>
            <a:ext cx="4040188" cy="3840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05000"/>
            <a:ext cx="4041775" cy="381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5999"/>
            <a:ext cx="4041775" cy="3840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EBC36B-AF8F-4308-A4D5-3B390E2B1DD3}" type="datetime1">
              <a:rPr lang="en-US" smtClean="0"/>
              <a:pPr/>
              <a:t>7/6/2015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63546F-2898-4F91-A5B9-0AF34C704D74}" type="datetime1">
              <a:rPr lang="en-US" smtClean="0"/>
              <a:pPr/>
              <a:t>7/6/2015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15AF5D-BE6E-4F6E-9E9F-F353F71F035D}" type="datetime1">
              <a:rPr lang="en-US" smtClean="0"/>
              <a:pPr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1C1F05-C43A-4B1D-9144-B1A22BD5BE47}" type="datetime1">
              <a:rPr lang="en-US" smtClean="0"/>
              <a:pPr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 descr="BookRosesNarrow.jpg"/>
          <p:cNvPicPr>
            <a:picLocks noChangeAspect="1"/>
          </p:cNvPicPr>
          <p:nvPr/>
        </p:nvPicPr>
        <p:blipFill>
          <a:blip r:embed="rId13" cstate="print">
            <a:lum bright="70000" contrast="-70000"/>
          </a:blip>
          <a:stretch>
            <a:fillRect/>
          </a:stretch>
        </p:blipFill>
        <p:spPr>
          <a:xfrm rot="16200000">
            <a:off x="3638282" y="-3638281"/>
            <a:ext cx="1867437" cy="91440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11349"/>
                </a:solidFill>
              </a:defRPr>
            </a:lvl1pPr>
          </a:lstStyle>
          <a:p>
            <a:r>
              <a:rPr lang="en-US" dirty="0" smtClean="0"/>
              <a:t>Digital Media, 3e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11349"/>
                </a:solidFill>
              </a:defRPr>
            </a:lvl1pPr>
          </a:lstStyle>
          <a:p>
            <a:fld id="{16D19248-580C-49C8-8C19-F6EA2DA1F2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4457700" y="-2781301"/>
            <a:ext cx="228600" cy="9144000"/>
          </a:xfrm>
          <a:prstGeom prst="rect">
            <a:avLst/>
          </a:prstGeom>
          <a:solidFill>
            <a:srgbClr val="A11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4953000"/>
            <a:ext cx="7696200" cy="8382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Chapter 11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5638800"/>
            <a:ext cx="7696200" cy="9144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rgbClr val="FFC000"/>
                </a:solidFill>
              </a:rPr>
              <a:t>Audio</a:t>
            </a:r>
            <a:endParaRPr lang="en-US" sz="4000" dirty="0">
              <a:solidFill>
                <a:srgbClr val="FFC000"/>
              </a:solidFill>
            </a:endParaRPr>
          </a:p>
        </p:txBody>
      </p:sp>
      <p:pic>
        <p:nvPicPr>
          <p:cNvPr id="4" name="Picture 3" descr="BookRos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35455" cy="5105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696200" y="0"/>
            <a:ext cx="381000" cy="6858000"/>
          </a:xfrm>
          <a:prstGeom prst="rect">
            <a:avLst/>
          </a:prstGeom>
          <a:solidFill>
            <a:srgbClr val="A11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BookTitleRotat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52955" y="0"/>
            <a:ext cx="1091045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6400800"/>
            <a:ext cx="76962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© 2013 </a:t>
            </a:r>
            <a:r>
              <a:rPr lang="en-US" sz="1200" dirty="0" err="1"/>
              <a:t>Cengage</a:t>
            </a:r>
            <a:r>
              <a:rPr lang="en-US" sz="1200" dirty="0"/>
              <a:t> Learning. All Rights Reserved. May not be scanned, copied or duplicated, or posted to a publicly accessible website, in whole or in part.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2743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sound card </a:t>
            </a:r>
            <a:r>
              <a:rPr lang="en-US" dirty="0" smtClean="0"/>
              <a:t>is a computer component </a:t>
            </a:r>
            <a:r>
              <a:rPr lang="en-US" dirty="0"/>
              <a:t>that </a:t>
            </a:r>
            <a:r>
              <a:rPr lang="en-US" dirty="0" smtClean="0"/>
              <a:t>allows computers </a:t>
            </a:r>
            <a:r>
              <a:rPr lang="en-US" dirty="0"/>
              <a:t>to play or </a:t>
            </a:r>
            <a:r>
              <a:rPr lang="en-US" dirty="0" smtClean="0"/>
              <a:t>record sound</a:t>
            </a:r>
          </a:p>
          <a:p>
            <a:r>
              <a:rPr lang="en-US" b="1" dirty="0" smtClean="0"/>
              <a:t>DAC</a:t>
            </a:r>
            <a:r>
              <a:rPr lang="en-US" dirty="0" smtClean="0"/>
              <a:t> is the </a:t>
            </a:r>
            <a:r>
              <a:rPr lang="en-US" dirty="0"/>
              <a:t>acronym </a:t>
            </a:r>
            <a:r>
              <a:rPr lang="en-US" dirty="0" smtClean="0"/>
              <a:t>used to </a:t>
            </a:r>
            <a:r>
              <a:rPr lang="en-US" dirty="0"/>
              <a:t>describe the </a:t>
            </a:r>
            <a:r>
              <a:rPr lang="en-US" dirty="0" smtClean="0"/>
              <a:t>process of converting sound from digital to analog</a:t>
            </a:r>
            <a:endParaRPr lang="en-US" dirty="0"/>
          </a:p>
          <a:p>
            <a:r>
              <a:rPr lang="en-US" b="1" dirty="0" smtClean="0"/>
              <a:t>ADC </a:t>
            </a:r>
            <a:r>
              <a:rPr lang="en-US" dirty="0" smtClean="0"/>
              <a:t>is the </a:t>
            </a:r>
            <a:r>
              <a:rPr lang="en-US" dirty="0"/>
              <a:t>acronym </a:t>
            </a:r>
            <a:r>
              <a:rPr lang="en-US" dirty="0" smtClean="0"/>
              <a:t>used to </a:t>
            </a:r>
            <a:r>
              <a:rPr lang="en-US" dirty="0"/>
              <a:t>describe the </a:t>
            </a:r>
            <a:r>
              <a:rPr lang="en-US" dirty="0" smtClean="0"/>
              <a:t>process of converting sound from analog to digital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615659"/>
            <a:ext cx="2971800" cy="18613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743200" y="6459379"/>
            <a:ext cx="2438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Kostyantyn</a:t>
            </a:r>
            <a:r>
              <a:rPr lang="en-US" sz="1000" dirty="0"/>
              <a:t> Holovanov/Shutterstock.com</a:t>
            </a:r>
          </a:p>
        </p:txBody>
      </p:sp>
    </p:spTree>
    <p:extLst>
      <p:ext uri="{BB962C8B-B14F-4D97-AF65-F5344CB8AC3E}">
        <p14:creationId xmlns:p14="http://schemas.microsoft.com/office/powerpoint/2010/main" val="1318262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Speakers and Headphones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Speakers for computers come in a wide range of sizes, designs, </a:t>
            </a:r>
            <a:r>
              <a:rPr lang="en-US" dirty="0" smtClean="0"/>
              <a:t>and costs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b="1" dirty="0" smtClean="0"/>
              <a:t>subwoofer</a:t>
            </a:r>
            <a:r>
              <a:rPr lang="en-US" dirty="0"/>
              <a:t> </a:t>
            </a:r>
            <a:r>
              <a:rPr lang="en-US" dirty="0" smtClean="0"/>
              <a:t>is a </a:t>
            </a:r>
            <a:r>
              <a:rPr lang="en-US" dirty="0"/>
              <a:t>speaker </a:t>
            </a:r>
            <a:r>
              <a:rPr lang="en-US" dirty="0" smtClean="0"/>
              <a:t>that reproduces </a:t>
            </a:r>
            <a:r>
              <a:rPr lang="en-US" dirty="0"/>
              <a:t>very low </a:t>
            </a:r>
            <a:r>
              <a:rPr lang="en-US" dirty="0" smtClean="0"/>
              <a:t>bass sounds</a:t>
            </a:r>
          </a:p>
          <a:p>
            <a:r>
              <a:rPr lang="en-US" dirty="0" smtClean="0"/>
              <a:t>Speakers connect to jacks on </a:t>
            </a:r>
            <a:r>
              <a:rPr lang="en-US" dirty="0"/>
              <a:t>the sound </a:t>
            </a:r>
            <a:r>
              <a:rPr lang="en-US" dirty="0" smtClean="0"/>
              <a:t>card</a:t>
            </a:r>
          </a:p>
          <a:p>
            <a:pPr lvl="1">
              <a:tabLst>
                <a:tab pos="2286000" algn="l"/>
              </a:tabLst>
            </a:pPr>
            <a:r>
              <a:rPr lang="en-US" dirty="0" smtClean="0"/>
              <a:t>Orange 	Subwoofer and center out</a:t>
            </a:r>
          </a:p>
          <a:p>
            <a:pPr lvl="1">
              <a:tabLst>
                <a:tab pos="2286000" algn="l"/>
              </a:tabLst>
            </a:pPr>
            <a:r>
              <a:rPr lang="en-US" dirty="0" smtClean="0"/>
              <a:t>Light blue 	Stereo line in</a:t>
            </a:r>
          </a:p>
          <a:p>
            <a:pPr lvl="1">
              <a:tabLst>
                <a:tab pos="2286000" algn="l"/>
              </a:tabLst>
            </a:pPr>
            <a:r>
              <a:rPr lang="en-US" dirty="0" smtClean="0"/>
              <a:t>Pink 	Microphone</a:t>
            </a:r>
          </a:p>
          <a:p>
            <a:pPr lvl="1">
              <a:tabLst>
                <a:tab pos="2286000" algn="l"/>
              </a:tabLst>
            </a:pPr>
            <a:r>
              <a:rPr lang="en-US" dirty="0" smtClean="0"/>
              <a:t>Lime green 	Line out, front speakers, or headphones</a:t>
            </a:r>
          </a:p>
          <a:p>
            <a:pPr lvl="1">
              <a:tabLst>
                <a:tab pos="2286000" algn="l"/>
              </a:tabLst>
            </a:pPr>
            <a:r>
              <a:rPr lang="en-US" dirty="0" smtClean="0"/>
              <a:t>Black 	Rear speakers for 5.1 and 7.1 surround sound</a:t>
            </a:r>
            <a:br>
              <a:rPr lang="en-US" dirty="0" smtClean="0"/>
            </a:br>
            <a:r>
              <a:rPr lang="en-US" dirty="0" smtClean="0"/>
              <a:t>	systems</a:t>
            </a:r>
          </a:p>
          <a:p>
            <a:pPr lvl="1">
              <a:tabLst>
                <a:tab pos="2286000" algn="l"/>
              </a:tabLst>
            </a:pPr>
            <a:r>
              <a:rPr lang="en-US" dirty="0" smtClean="0"/>
              <a:t>Gray 	Middle speakers for 7.1 surround sound systems</a:t>
            </a:r>
          </a:p>
          <a:p>
            <a:pPr lvl="1">
              <a:tabLst>
                <a:tab pos="2286000" algn="l"/>
              </a:tabLst>
            </a:pPr>
            <a:r>
              <a:rPr lang="en-US" dirty="0" smtClean="0"/>
              <a:t>Gold	MIDI/game port (joystick)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36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Speakers and </a:t>
            </a:r>
            <a:r>
              <a:rPr lang="en-US" dirty="0" smtClean="0"/>
              <a:t>Headphones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Speaker Safety</a:t>
            </a:r>
          </a:p>
          <a:p>
            <a:pPr lvl="1"/>
            <a:r>
              <a:rPr lang="en-US" dirty="0" smtClean="0"/>
              <a:t>Too much </a:t>
            </a:r>
            <a:r>
              <a:rPr lang="en-US" dirty="0"/>
              <a:t>volume can cause the cone </a:t>
            </a:r>
            <a:r>
              <a:rPr lang="en-US" dirty="0" smtClean="0"/>
              <a:t>that vibrates </a:t>
            </a:r>
            <a:r>
              <a:rPr lang="en-US" dirty="0"/>
              <a:t>in a subwoofer to </a:t>
            </a:r>
            <a:r>
              <a:rPr lang="en-US" dirty="0" smtClean="0"/>
              <a:t>tear</a:t>
            </a:r>
          </a:p>
          <a:p>
            <a:pPr lvl="1"/>
            <a:r>
              <a:rPr lang="en-US" dirty="0"/>
              <a:t>Too much </a:t>
            </a:r>
            <a:r>
              <a:rPr lang="en-US" dirty="0" smtClean="0"/>
              <a:t>power can </a:t>
            </a:r>
            <a:r>
              <a:rPr lang="en-US" dirty="0"/>
              <a:t>also actually melt a part in the speaker called a voice </a:t>
            </a:r>
            <a:r>
              <a:rPr lang="en-US" dirty="0" smtClean="0"/>
              <a:t>coil</a:t>
            </a:r>
          </a:p>
          <a:p>
            <a:pPr lvl="1"/>
            <a:r>
              <a:rPr lang="en-US" dirty="0" smtClean="0"/>
              <a:t>High </a:t>
            </a:r>
            <a:r>
              <a:rPr lang="en-US" dirty="0"/>
              <a:t>volume levels </a:t>
            </a:r>
            <a:r>
              <a:rPr lang="en-US" dirty="0" smtClean="0"/>
              <a:t>can pose danger to </a:t>
            </a:r>
            <a:r>
              <a:rPr lang="en-US" dirty="0"/>
              <a:t>your hearing and the hearing of those around </a:t>
            </a:r>
            <a:r>
              <a:rPr lang="en-US" dirty="0" smtClean="0"/>
              <a:t>you</a:t>
            </a:r>
          </a:p>
          <a:p>
            <a:pPr lvl="1"/>
            <a:r>
              <a:rPr lang="en-US" dirty="0" smtClean="0"/>
              <a:t>High </a:t>
            </a:r>
            <a:r>
              <a:rPr lang="en-US" dirty="0"/>
              <a:t>volume can also be a </a:t>
            </a:r>
            <a:r>
              <a:rPr lang="en-US" dirty="0" smtClean="0"/>
              <a:t>distraction—or </a:t>
            </a:r>
            <a:r>
              <a:rPr lang="en-US" dirty="0"/>
              <a:t>an annoyance—to those around you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445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Speakers and Headphones</a:t>
            </a:r>
            <a:br>
              <a:rPr lang="en-US" dirty="0"/>
            </a:br>
            <a:r>
              <a:rPr lang="en-US" dirty="0"/>
              <a:t>(continued)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Headphone Safety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biggest concern over use of </a:t>
            </a:r>
            <a:r>
              <a:rPr lang="en-US" dirty="0" smtClean="0"/>
              <a:t>computer headphones </a:t>
            </a:r>
            <a:r>
              <a:rPr lang="en-US" dirty="0"/>
              <a:t>is personal </a:t>
            </a:r>
            <a:r>
              <a:rPr lang="en-US" dirty="0" smtClean="0"/>
              <a:t>safety; it is easy to turn up the volume to a dangerous level</a:t>
            </a:r>
          </a:p>
          <a:p>
            <a:pPr lvl="1"/>
            <a:r>
              <a:rPr lang="en-US" dirty="0" smtClean="0"/>
              <a:t>Turn </a:t>
            </a:r>
            <a:r>
              <a:rPr lang="en-US" dirty="0"/>
              <a:t>the sound all </a:t>
            </a:r>
            <a:r>
              <a:rPr lang="en-US" dirty="0" smtClean="0"/>
              <a:t>the way </a:t>
            </a:r>
            <a:r>
              <a:rPr lang="en-US" dirty="0"/>
              <a:t>down before you put </a:t>
            </a:r>
            <a:r>
              <a:rPr lang="en-US" dirty="0" smtClean="0"/>
              <a:t>headphones on since </a:t>
            </a:r>
            <a:r>
              <a:rPr lang="en-US" dirty="0"/>
              <a:t>the sound is often much louder in </a:t>
            </a:r>
            <a:r>
              <a:rPr lang="en-US" dirty="0" smtClean="0"/>
              <a:t>the confined </a:t>
            </a:r>
            <a:r>
              <a:rPr lang="en-US" dirty="0"/>
              <a:t>space of headphones compared </a:t>
            </a:r>
            <a:r>
              <a:rPr lang="en-US" dirty="0" smtClean="0"/>
              <a:t>to what </a:t>
            </a:r>
            <a:r>
              <a:rPr lang="en-US" dirty="0"/>
              <a:t>you hear coming from speakers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883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Microphones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several types of microphone </a:t>
            </a:r>
            <a:r>
              <a:rPr lang="en-US" dirty="0" smtClean="0"/>
              <a:t>available on </a:t>
            </a:r>
            <a:r>
              <a:rPr lang="en-US" dirty="0"/>
              <a:t>the market: </a:t>
            </a:r>
            <a:endParaRPr lang="en-US" dirty="0" smtClean="0"/>
          </a:p>
          <a:p>
            <a:pPr lvl="1"/>
            <a:r>
              <a:rPr lang="en-US" dirty="0" smtClean="0"/>
              <a:t>Headset </a:t>
            </a:r>
          </a:p>
          <a:p>
            <a:pPr lvl="1"/>
            <a:r>
              <a:rPr lang="en-US" dirty="0" smtClean="0"/>
              <a:t>Lapel </a:t>
            </a:r>
          </a:p>
          <a:p>
            <a:pPr lvl="1"/>
            <a:r>
              <a:rPr lang="en-US" dirty="0" smtClean="0"/>
              <a:t>Handheld</a:t>
            </a:r>
          </a:p>
          <a:p>
            <a:pPr lvl="1"/>
            <a:r>
              <a:rPr lang="en-US" dirty="0" smtClean="0"/>
              <a:t>Mounted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165" y="2971800"/>
            <a:ext cx="2993814" cy="1981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371" y="4114800"/>
            <a:ext cx="2645229" cy="2057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2647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MIDI </a:t>
            </a:r>
            <a:r>
              <a:rPr lang="en-US" dirty="0" smtClean="0"/>
              <a:t>(Musical Instrument </a:t>
            </a:r>
            <a:r>
              <a:rPr lang="en-US" dirty="0"/>
              <a:t>Digital </a:t>
            </a:r>
            <a:r>
              <a:rPr lang="en-US" dirty="0" smtClean="0"/>
              <a:t>Interface) is an </a:t>
            </a:r>
            <a:r>
              <a:rPr lang="en-US" dirty="0"/>
              <a:t>interface </a:t>
            </a:r>
            <a:r>
              <a:rPr lang="en-US" dirty="0" smtClean="0"/>
              <a:t>between a </a:t>
            </a:r>
            <a:r>
              <a:rPr lang="en-US" dirty="0"/>
              <a:t>computer and </a:t>
            </a:r>
            <a:r>
              <a:rPr lang="en-US" dirty="0" smtClean="0"/>
              <a:t>a musical </a:t>
            </a:r>
            <a:r>
              <a:rPr lang="en-US" dirty="0"/>
              <a:t>instrument </a:t>
            </a:r>
            <a:r>
              <a:rPr lang="en-US" dirty="0" smtClean="0"/>
              <a:t>that transmits </a:t>
            </a:r>
            <a:r>
              <a:rPr lang="en-US" dirty="0"/>
              <a:t>notes and </a:t>
            </a:r>
            <a:r>
              <a:rPr lang="en-US" dirty="0" smtClean="0"/>
              <a:t>other details </a:t>
            </a:r>
            <a:r>
              <a:rPr lang="en-US" dirty="0"/>
              <a:t>between the </a:t>
            </a:r>
            <a:r>
              <a:rPr lang="en-US" dirty="0" smtClean="0"/>
              <a:t>two</a:t>
            </a:r>
          </a:p>
          <a:p>
            <a:pPr lvl="1"/>
            <a:r>
              <a:rPr lang="en-US" dirty="0" smtClean="0"/>
              <a:t>Doesn’t </a:t>
            </a:r>
            <a:r>
              <a:rPr lang="en-US" dirty="0"/>
              <a:t>record the vibrations </a:t>
            </a:r>
            <a:r>
              <a:rPr lang="en-US" dirty="0" smtClean="0"/>
              <a:t>or sounds</a:t>
            </a:r>
          </a:p>
          <a:p>
            <a:pPr lvl="1"/>
            <a:r>
              <a:rPr lang="en-US" dirty="0" smtClean="0"/>
              <a:t>Records </a:t>
            </a:r>
            <a:r>
              <a:rPr lang="en-US" dirty="0"/>
              <a:t>the notes that were played and other information</a:t>
            </a:r>
            <a:r>
              <a:rPr lang="en-US" dirty="0" smtClean="0"/>
              <a:t>, such </a:t>
            </a:r>
            <a:r>
              <a:rPr lang="en-US" dirty="0"/>
              <a:t>as the length of time the note was </a:t>
            </a:r>
            <a:r>
              <a:rPr lang="en-US" dirty="0" smtClean="0"/>
              <a:t>held</a:t>
            </a:r>
          </a:p>
          <a:p>
            <a:r>
              <a:rPr lang="en-US" dirty="0" smtClean="0"/>
              <a:t>Musical </a:t>
            </a:r>
            <a:r>
              <a:rPr lang="en-US" dirty="0"/>
              <a:t>compositions can be written and modified on a </a:t>
            </a:r>
            <a:r>
              <a:rPr lang="en-US" dirty="0" smtClean="0"/>
              <a:t>computer and </a:t>
            </a:r>
            <a:r>
              <a:rPr lang="en-US" dirty="0"/>
              <a:t>then transmitted to a MIDI-connected instrument for playing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819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Important is Sound?</a:t>
            </a:r>
            <a:endParaRPr lang="en-US" dirty="0"/>
          </a:p>
        </p:txBody>
      </p:sp>
      <p:pic>
        <p:nvPicPr>
          <p:cNvPr id="8" name="Content Placeholder 7" descr="ThinkAboutI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2309893"/>
            <a:ext cx="2286000" cy="14239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733800" y="1905000"/>
            <a:ext cx="4953000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Why </a:t>
            </a:r>
            <a:r>
              <a:rPr lang="en-US" dirty="0"/>
              <a:t>do </a:t>
            </a:r>
            <a:r>
              <a:rPr lang="en-US" dirty="0" smtClean="0"/>
              <a:t>you think </a:t>
            </a:r>
            <a:r>
              <a:rPr lang="en-US" dirty="0"/>
              <a:t>that sound cards</a:t>
            </a:r>
            <a:r>
              <a:rPr lang="en-US" dirty="0" smtClean="0"/>
              <a:t> </a:t>
            </a:r>
            <a:r>
              <a:rPr lang="en-US" dirty="0"/>
              <a:t>were </a:t>
            </a:r>
            <a:r>
              <a:rPr lang="en-US" dirty="0" smtClean="0"/>
              <a:t>not included in early computers? </a:t>
            </a:r>
          </a:p>
          <a:p>
            <a:r>
              <a:rPr lang="en-US" dirty="0" smtClean="0"/>
              <a:t>Is </a:t>
            </a:r>
            <a:r>
              <a:rPr lang="en-US" dirty="0"/>
              <a:t>audio an essential part of your computer usage? </a:t>
            </a:r>
            <a:endParaRPr lang="en-US" dirty="0" smtClean="0"/>
          </a:p>
          <a:p>
            <a:r>
              <a:rPr lang="en-US" dirty="0" smtClean="0"/>
              <a:t>Could you </a:t>
            </a:r>
            <a:r>
              <a:rPr lang="en-US" dirty="0"/>
              <a:t>manage without it?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380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Editors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wave editor</a:t>
            </a:r>
            <a:r>
              <a:rPr lang="en-US" dirty="0" smtClean="0"/>
              <a:t> is software that allows you to </a:t>
            </a:r>
            <a:r>
              <a:rPr lang="en-US" dirty="0"/>
              <a:t>modify or </a:t>
            </a:r>
            <a:r>
              <a:rPr lang="en-US" dirty="0" smtClean="0"/>
              <a:t>edit audio files</a:t>
            </a:r>
          </a:p>
          <a:p>
            <a:r>
              <a:rPr lang="en-US" dirty="0"/>
              <a:t>Sound editors can be used to convert sound from one format to </a:t>
            </a:r>
            <a:r>
              <a:rPr lang="en-US" dirty="0" smtClean="0"/>
              <a:t>another and provide </a:t>
            </a:r>
            <a:r>
              <a:rPr lang="en-US" dirty="0"/>
              <a:t>tools once reserved for complex </a:t>
            </a:r>
            <a:r>
              <a:rPr lang="en-US" dirty="0" smtClean="0"/>
              <a:t>sound-recording studios:</a:t>
            </a:r>
          </a:p>
          <a:p>
            <a:pPr lvl="1"/>
            <a:r>
              <a:rPr lang="en-US" dirty="0" smtClean="0"/>
              <a:t>Add </a:t>
            </a:r>
            <a:r>
              <a:rPr lang="en-US" dirty="0"/>
              <a:t>special </a:t>
            </a:r>
            <a:r>
              <a:rPr lang="en-US" dirty="0" smtClean="0"/>
              <a:t>effects</a:t>
            </a:r>
          </a:p>
          <a:p>
            <a:pPr lvl="1"/>
            <a:r>
              <a:rPr lang="en-US" dirty="0" smtClean="0"/>
              <a:t>Insert </a:t>
            </a:r>
            <a:r>
              <a:rPr lang="en-US" dirty="0"/>
              <a:t>one </a:t>
            </a:r>
            <a:r>
              <a:rPr lang="en-US" dirty="0" smtClean="0"/>
              <a:t>sound into another</a:t>
            </a:r>
          </a:p>
          <a:p>
            <a:pPr lvl="1"/>
            <a:r>
              <a:rPr lang="en-US" dirty="0" smtClean="0"/>
              <a:t>Edit </a:t>
            </a:r>
            <a:r>
              <a:rPr lang="en-US" dirty="0"/>
              <a:t>out sound that you want to </a:t>
            </a:r>
            <a:r>
              <a:rPr lang="en-US" dirty="0" smtClean="0"/>
              <a:t>remove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1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Sound Editors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Recording Audio</a:t>
            </a:r>
          </a:p>
          <a:p>
            <a:pPr lvl="1"/>
            <a:r>
              <a:rPr lang="en-US" dirty="0" smtClean="0"/>
              <a:t>Wave editors allow you to record sound using simple tool bars</a:t>
            </a:r>
          </a:p>
          <a:p>
            <a:pPr lvl="1"/>
            <a:r>
              <a:rPr lang="en-US" dirty="0"/>
              <a:t>When recording, it is good to leave a second or so of silence </a:t>
            </a:r>
            <a:r>
              <a:rPr lang="en-US" dirty="0" smtClean="0"/>
              <a:t>at the </a:t>
            </a:r>
            <a:r>
              <a:rPr lang="en-US" dirty="0"/>
              <a:t>beginning and end of each recording</a:t>
            </a:r>
            <a:endParaRPr lang="en-US" dirty="0" smtClean="0"/>
          </a:p>
          <a:p>
            <a:r>
              <a:rPr lang="en-US" dirty="0" smtClean="0"/>
              <a:t>Editing Audio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waveform</a:t>
            </a:r>
            <a:r>
              <a:rPr lang="en-US" dirty="0" smtClean="0"/>
              <a:t> view is a graphical display </a:t>
            </a:r>
            <a:r>
              <a:rPr lang="en-US" dirty="0"/>
              <a:t>that represents </a:t>
            </a:r>
            <a:r>
              <a:rPr lang="en-US" dirty="0" smtClean="0"/>
              <a:t>the changes </a:t>
            </a:r>
            <a:r>
              <a:rPr lang="en-US" dirty="0"/>
              <a:t>in recorded </a:t>
            </a:r>
            <a:r>
              <a:rPr lang="en-US" dirty="0" smtClean="0"/>
              <a:t>sound waves</a:t>
            </a:r>
          </a:p>
          <a:p>
            <a:pPr lvl="1"/>
            <a:r>
              <a:rPr lang="en-US" dirty="0" smtClean="0"/>
              <a:t>You </a:t>
            </a:r>
            <a:r>
              <a:rPr lang="en-US" dirty="0"/>
              <a:t>can insert </a:t>
            </a:r>
            <a:r>
              <a:rPr lang="en-US" dirty="0" smtClean="0"/>
              <a:t>new sounds </a:t>
            </a:r>
            <a:r>
              <a:rPr lang="en-US" dirty="0"/>
              <a:t>or create a spot of silence within a noisy </a:t>
            </a:r>
            <a:r>
              <a:rPr lang="en-US" dirty="0" smtClean="0"/>
              <a:t>recording</a:t>
            </a:r>
          </a:p>
          <a:p>
            <a:pPr lvl="1"/>
            <a:r>
              <a:rPr lang="en-US" dirty="0"/>
              <a:t>You can </a:t>
            </a:r>
            <a:r>
              <a:rPr lang="en-US" dirty="0" smtClean="0"/>
              <a:t>add </a:t>
            </a:r>
            <a:r>
              <a:rPr lang="en-US" dirty="0"/>
              <a:t>additional tracks to the recording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8791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Exporting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You </a:t>
            </a:r>
            <a:r>
              <a:rPr lang="en-US" dirty="0"/>
              <a:t>can export to the file format </a:t>
            </a:r>
            <a:r>
              <a:rPr lang="en-US" dirty="0" smtClean="0"/>
              <a:t>you want depending </a:t>
            </a:r>
            <a:r>
              <a:rPr lang="en-US" dirty="0"/>
              <a:t>upon the intended </a:t>
            </a:r>
            <a:r>
              <a:rPr lang="en-US" dirty="0" smtClean="0"/>
              <a:t>use</a:t>
            </a:r>
          </a:p>
          <a:p>
            <a:r>
              <a:rPr lang="en-US" b="1" dirty="0" smtClean="0"/>
              <a:t>Ripping</a:t>
            </a:r>
            <a:r>
              <a:rPr lang="en-US" dirty="0" smtClean="0"/>
              <a:t> is the </a:t>
            </a:r>
            <a:r>
              <a:rPr lang="en-US" dirty="0"/>
              <a:t>process </a:t>
            </a:r>
            <a:r>
              <a:rPr lang="en-US" dirty="0" smtClean="0"/>
              <a:t>of transferring </a:t>
            </a:r>
            <a:r>
              <a:rPr lang="en-US" dirty="0"/>
              <a:t>music from a </a:t>
            </a:r>
            <a:r>
              <a:rPr lang="en-US" dirty="0" smtClean="0"/>
              <a:t>CD to </a:t>
            </a:r>
            <a:r>
              <a:rPr lang="en-US" dirty="0"/>
              <a:t>a </a:t>
            </a:r>
            <a:r>
              <a:rPr lang="en-US" dirty="0" smtClean="0"/>
              <a:t>computer</a:t>
            </a:r>
          </a:p>
          <a:p>
            <a:pPr lvl="1"/>
            <a:r>
              <a:rPr lang="en-US" dirty="0" smtClean="0"/>
              <a:t>Keep copyright </a:t>
            </a:r>
            <a:r>
              <a:rPr lang="en-US" dirty="0"/>
              <a:t>law in </a:t>
            </a:r>
            <a:r>
              <a:rPr lang="en-US" dirty="0" smtClean="0"/>
              <a:t>mind</a:t>
            </a:r>
          </a:p>
          <a:p>
            <a:pPr lvl="1"/>
            <a:r>
              <a:rPr lang="en-US" dirty="0"/>
              <a:t>It is considered fair use to </a:t>
            </a:r>
            <a:r>
              <a:rPr lang="en-US" dirty="0" smtClean="0"/>
              <a:t>include previously </a:t>
            </a:r>
            <a:r>
              <a:rPr lang="en-US" dirty="0"/>
              <a:t>recorded music in a school </a:t>
            </a:r>
            <a:r>
              <a:rPr lang="en-US" dirty="0" smtClean="0"/>
              <a:t>presentation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is a violation of copyright law to post a multimedia </a:t>
            </a:r>
            <a:r>
              <a:rPr lang="en-US" dirty="0" smtClean="0"/>
              <a:t>project on </a:t>
            </a:r>
            <a:r>
              <a:rPr lang="en-US" dirty="0"/>
              <a:t>a commercial Web site without first obtaining permission for </a:t>
            </a:r>
            <a:r>
              <a:rPr lang="en-US" dirty="0" smtClean="0"/>
              <a:t>any previously </a:t>
            </a:r>
            <a:r>
              <a:rPr lang="en-US" dirty="0"/>
              <a:t>recorded music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821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A11349"/>
                </a:solidFill>
              </a:rPr>
              <a:t>Digital Media, 3e</a:t>
            </a:r>
            <a:endParaRPr lang="en-US" dirty="0">
              <a:solidFill>
                <a:srgbClr val="A113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>
                <a:solidFill>
                  <a:srgbClr val="A11349"/>
                </a:solidFill>
              </a:rPr>
              <a:pPr/>
              <a:t>2</a:t>
            </a:fld>
            <a:endParaRPr lang="en-US" dirty="0">
              <a:solidFill>
                <a:srgbClr val="A11349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4457700" y="-2781300"/>
            <a:ext cx="228600" cy="9144000"/>
          </a:xfrm>
          <a:prstGeom prst="rect">
            <a:avLst/>
          </a:prstGeom>
          <a:solidFill>
            <a:srgbClr val="A11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2743200" algn="l"/>
              </a:tabLst>
            </a:pPr>
            <a:r>
              <a:rPr lang="en-US" b="1" dirty="0" smtClean="0"/>
              <a:t>Lesson 11.1: 	</a:t>
            </a:r>
            <a:r>
              <a:rPr lang="en-US" dirty="0" smtClean="0"/>
              <a:t>Managing Audio Files</a:t>
            </a:r>
          </a:p>
          <a:p>
            <a:pPr>
              <a:tabLst>
                <a:tab pos="2743200" algn="l"/>
              </a:tabLst>
            </a:pPr>
            <a:r>
              <a:rPr lang="en-US" b="1" dirty="0" smtClean="0"/>
              <a:t>Lesson 11.2: 	</a:t>
            </a:r>
            <a:r>
              <a:rPr lang="en-US" dirty="0" smtClean="0"/>
              <a:t>Sound Equipment</a:t>
            </a:r>
          </a:p>
          <a:p>
            <a:pPr>
              <a:tabLst>
                <a:tab pos="2743200" algn="l"/>
              </a:tabLst>
            </a:pPr>
            <a:r>
              <a:rPr lang="en-US" b="1" dirty="0" smtClean="0"/>
              <a:t>Lesson 11.3: 	</a:t>
            </a:r>
            <a:r>
              <a:rPr lang="en-US" dirty="0" smtClean="0"/>
              <a:t>Capturing and Editing Sound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Analog </a:t>
            </a:r>
            <a:r>
              <a:rPr lang="en-US" dirty="0"/>
              <a:t>audio and digital audio work in </a:t>
            </a:r>
            <a:r>
              <a:rPr lang="en-US" dirty="0" smtClean="0"/>
              <a:t>combination</a:t>
            </a:r>
          </a:p>
          <a:p>
            <a:pPr lvl="1"/>
            <a:r>
              <a:rPr lang="en-US" dirty="0" smtClean="0"/>
              <a:t>Computers acquire analog </a:t>
            </a:r>
            <a:r>
              <a:rPr lang="en-US" dirty="0"/>
              <a:t>sounds and convert them to digital, or read digital files </a:t>
            </a:r>
            <a:r>
              <a:rPr lang="en-US" dirty="0" smtClean="0"/>
              <a:t>and output </a:t>
            </a:r>
            <a:r>
              <a:rPr lang="en-US" dirty="0"/>
              <a:t>them in an analog </a:t>
            </a:r>
            <a:r>
              <a:rPr lang="en-US" dirty="0" smtClean="0"/>
              <a:t>format</a:t>
            </a:r>
          </a:p>
          <a:p>
            <a:pPr lvl="1"/>
            <a:r>
              <a:rPr lang="en-US" dirty="0" smtClean="0"/>
              <a:t>Analog </a:t>
            </a:r>
            <a:r>
              <a:rPr lang="en-US" dirty="0"/>
              <a:t>is what you </a:t>
            </a:r>
            <a:r>
              <a:rPr lang="en-US" dirty="0" smtClean="0"/>
              <a:t>hear</a:t>
            </a:r>
          </a:p>
          <a:p>
            <a:pPr lvl="1"/>
            <a:r>
              <a:rPr lang="en-US" dirty="0" smtClean="0"/>
              <a:t>Digital </a:t>
            </a:r>
            <a:r>
              <a:rPr lang="en-US" dirty="0"/>
              <a:t>is </a:t>
            </a:r>
            <a:r>
              <a:rPr lang="en-US" dirty="0" smtClean="0"/>
              <a:t>the means </a:t>
            </a:r>
            <a:r>
              <a:rPr lang="en-US" dirty="0"/>
              <a:t>of capturing it in </a:t>
            </a:r>
            <a:r>
              <a:rPr lang="en-US" dirty="0" smtClean="0"/>
              <a:t>software</a:t>
            </a:r>
            <a:endParaRPr lang="en-US" i="1" dirty="0"/>
          </a:p>
          <a:p>
            <a:r>
              <a:rPr lang="en-US" dirty="0" smtClean="0"/>
              <a:t>Audio </a:t>
            </a:r>
            <a:r>
              <a:rPr lang="en-US" dirty="0"/>
              <a:t>file sizes are determined by sample size and rate, by the number </a:t>
            </a:r>
            <a:r>
              <a:rPr lang="en-US" dirty="0" smtClean="0"/>
              <a:t>of channels </a:t>
            </a:r>
            <a:r>
              <a:rPr lang="en-US" dirty="0"/>
              <a:t>recorded, and by the codec used to compress </a:t>
            </a:r>
            <a:r>
              <a:rPr lang="en-US" dirty="0" smtClean="0"/>
              <a:t>them</a:t>
            </a:r>
            <a:endParaRPr lang="en-US" i="1" dirty="0"/>
          </a:p>
          <a:p>
            <a:r>
              <a:rPr lang="en-US" dirty="0" smtClean="0"/>
              <a:t>Audio </a:t>
            </a:r>
            <a:r>
              <a:rPr lang="en-US" dirty="0"/>
              <a:t>file types consist of two types: </a:t>
            </a:r>
            <a:endParaRPr lang="en-US" dirty="0" smtClean="0"/>
          </a:p>
          <a:p>
            <a:pPr lvl="1"/>
            <a:r>
              <a:rPr lang="en-US" dirty="0" smtClean="0"/>
              <a:t>Those </a:t>
            </a:r>
            <a:r>
              <a:rPr lang="en-US" dirty="0"/>
              <a:t>compressed with lossless </a:t>
            </a:r>
            <a:r>
              <a:rPr lang="en-US" dirty="0" smtClean="0"/>
              <a:t>algorithms</a:t>
            </a:r>
          </a:p>
          <a:p>
            <a:pPr lvl="1"/>
            <a:r>
              <a:rPr lang="en-US" dirty="0" smtClean="0"/>
              <a:t>Those </a:t>
            </a:r>
            <a:r>
              <a:rPr lang="en-US" dirty="0"/>
              <a:t>that are created using </a:t>
            </a:r>
            <a:r>
              <a:rPr lang="en-US" dirty="0" err="1"/>
              <a:t>lossy</a:t>
            </a:r>
            <a:r>
              <a:rPr lang="en-US" dirty="0"/>
              <a:t> </a:t>
            </a:r>
            <a:r>
              <a:rPr lang="en-US" dirty="0" smtClean="0"/>
              <a:t>algorithms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2895600" cy="365125"/>
          </a:xfrm>
        </p:spPr>
        <p:txBody>
          <a:bodyPr/>
          <a:lstStyle/>
          <a:p>
            <a:pPr algn="l"/>
            <a:r>
              <a:rPr lang="en-US" dirty="0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16D19248-580C-49C8-8C19-F6EA2DA1F25A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521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Concepts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Speakers and headphones are connected to a computer sound card using a variety of color-coded or icon-identified ports, or </a:t>
            </a:r>
            <a:r>
              <a:rPr lang="en-US" dirty="0" smtClean="0"/>
              <a:t>jacks; they </a:t>
            </a:r>
            <a:r>
              <a:rPr lang="en-US" dirty="0"/>
              <a:t>provide audio </a:t>
            </a:r>
            <a:r>
              <a:rPr lang="en-US" dirty="0" smtClean="0"/>
              <a:t>output</a:t>
            </a:r>
            <a:endParaRPr lang="en-US" i="1" dirty="0"/>
          </a:p>
          <a:p>
            <a:r>
              <a:rPr lang="en-US" dirty="0"/>
              <a:t>Microphones are used to capture audio files including voice and music; they are input </a:t>
            </a:r>
            <a:r>
              <a:rPr lang="en-US" dirty="0" smtClean="0"/>
              <a:t>devices</a:t>
            </a:r>
            <a:endParaRPr lang="en-US" i="1" dirty="0"/>
          </a:p>
          <a:p>
            <a:r>
              <a:rPr lang="en-US" dirty="0"/>
              <a:t>Sound or wave editors are used to record audio files and then to edit </a:t>
            </a:r>
            <a:r>
              <a:rPr lang="en-US" dirty="0" smtClean="0"/>
              <a:t>them</a:t>
            </a:r>
          </a:p>
          <a:p>
            <a:pPr lvl="1"/>
            <a:r>
              <a:rPr lang="en-US" dirty="0" smtClean="0"/>
              <a:t>Because </a:t>
            </a:r>
            <a:r>
              <a:rPr lang="en-US" dirty="0"/>
              <a:t>files are digital, the data can be edited precisely, just as image files can </a:t>
            </a:r>
            <a:r>
              <a:rPr lang="en-US" dirty="0" smtClean="0"/>
              <a:t>be</a:t>
            </a:r>
          </a:p>
          <a:p>
            <a:pPr lvl="1"/>
            <a:r>
              <a:rPr lang="en-US" dirty="0" smtClean="0"/>
              <a:t>Editing </a:t>
            </a:r>
            <a:r>
              <a:rPr lang="en-US" dirty="0"/>
              <a:t>can include cutting, adding effects, and mixing multiple tracks together into one </a:t>
            </a:r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2895600" cy="365125"/>
          </a:xfrm>
        </p:spPr>
        <p:txBody>
          <a:bodyPr/>
          <a:lstStyle/>
          <a:p>
            <a:pPr algn="l"/>
            <a:r>
              <a:rPr lang="en-US" dirty="0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16D19248-580C-49C8-8C19-F6EA2DA1F25A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 fontScale="92500" lnSpcReduction="20000"/>
          </a:bodyPr>
          <a:lstStyle/>
          <a:p>
            <a:pPr>
              <a:tabLst>
                <a:tab pos="1371600" algn="l"/>
              </a:tabLst>
            </a:pPr>
            <a:r>
              <a:rPr lang="en-US" b="1" dirty="0" smtClean="0"/>
              <a:t>11.1	</a:t>
            </a:r>
            <a:r>
              <a:rPr lang="en-US" dirty="0" smtClean="0"/>
              <a:t>Distinguish between sampling options for </a:t>
            </a:r>
            <a:br>
              <a:rPr lang="en-US" dirty="0" smtClean="0"/>
            </a:br>
            <a:r>
              <a:rPr lang="en-US" dirty="0" smtClean="0"/>
              <a:t>	sound</a:t>
            </a:r>
          </a:p>
          <a:p>
            <a:pPr>
              <a:tabLst>
                <a:tab pos="1371600" algn="l"/>
              </a:tabLst>
            </a:pPr>
            <a:r>
              <a:rPr lang="en-US" b="1" dirty="0" smtClean="0"/>
              <a:t>11.2 	</a:t>
            </a:r>
            <a:r>
              <a:rPr lang="en-US" dirty="0" smtClean="0"/>
              <a:t>Make choices to reduce the size of sound </a:t>
            </a:r>
            <a:br>
              <a:rPr lang="en-US" dirty="0" smtClean="0"/>
            </a:br>
            <a:r>
              <a:rPr lang="en-US" dirty="0" smtClean="0"/>
              <a:t>	files</a:t>
            </a:r>
          </a:p>
          <a:p>
            <a:pPr>
              <a:tabLst>
                <a:tab pos="1371600" algn="l"/>
              </a:tabLst>
            </a:pPr>
            <a:r>
              <a:rPr lang="en-US" b="1" dirty="0" smtClean="0"/>
              <a:t>11.3 	</a:t>
            </a:r>
            <a:r>
              <a:rPr lang="en-US" dirty="0" smtClean="0"/>
              <a:t>Select an audio file type for the </a:t>
            </a:r>
            <a:br>
              <a:rPr lang="en-US" dirty="0" smtClean="0"/>
            </a:br>
            <a:r>
              <a:rPr lang="en-US" dirty="0" smtClean="0"/>
              <a:t>	appropriate use</a:t>
            </a:r>
          </a:p>
          <a:p>
            <a:pPr>
              <a:tabLst>
                <a:tab pos="1371600" algn="l"/>
              </a:tabLst>
            </a:pPr>
            <a:r>
              <a:rPr lang="en-US" b="1" dirty="0" smtClean="0"/>
              <a:t>11.4 	</a:t>
            </a:r>
            <a:r>
              <a:rPr lang="en-US" dirty="0" smtClean="0"/>
              <a:t>Observe the differences in ports found on </a:t>
            </a:r>
            <a:br>
              <a:rPr lang="en-US" dirty="0" smtClean="0"/>
            </a:br>
            <a:r>
              <a:rPr lang="en-US" dirty="0" smtClean="0"/>
              <a:t>	sound cards</a:t>
            </a:r>
          </a:p>
          <a:p>
            <a:pPr>
              <a:tabLst>
                <a:tab pos="1371600" algn="l"/>
              </a:tabLst>
            </a:pPr>
            <a:r>
              <a:rPr lang="en-US" b="1" dirty="0" smtClean="0"/>
              <a:t>11.5 	</a:t>
            </a:r>
            <a:r>
              <a:rPr lang="en-US" dirty="0" smtClean="0"/>
              <a:t>Set up a microphone and record sound</a:t>
            </a:r>
          </a:p>
          <a:p>
            <a:pPr>
              <a:tabLst>
                <a:tab pos="1371600" algn="l"/>
              </a:tabLst>
            </a:pPr>
            <a:r>
              <a:rPr lang="en-US" b="1" dirty="0" smtClean="0"/>
              <a:t>11.6 	</a:t>
            </a:r>
            <a:r>
              <a:rPr lang="en-US" dirty="0" smtClean="0"/>
              <a:t>Modify audio files using a wave editor</a:t>
            </a:r>
          </a:p>
          <a:p>
            <a:pPr>
              <a:tabLst>
                <a:tab pos="1377950" algn="l"/>
              </a:tabLst>
            </a:pPr>
            <a:endParaRPr lang="en-US" dirty="0" smtClean="0"/>
          </a:p>
          <a:p>
            <a:pPr>
              <a:tabLst>
                <a:tab pos="1146175" algn="l"/>
              </a:tabLst>
            </a:pPr>
            <a:endParaRPr lang="en-US" dirty="0" smtClean="0"/>
          </a:p>
          <a:p>
            <a:pPr>
              <a:tabLst>
                <a:tab pos="1030288" algn="l"/>
              </a:tabLst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Audio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3276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Analog audio </a:t>
            </a:r>
            <a:r>
              <a:rPr lang="en-US" dirty="0"/>
              <a:t>is recorded as a series of waves </a:t>
            </a:r>
            <a:r>
              <a:rPr lang="en-US" dirty="0" smtClean="0"/>
              <a:t>reproducing approximately what </a:t>
            </a:r>
            <a:r>
              <a:rPr lang="en-US" dirty="0"/>
              <a:t>the human ear </a:t>
            </a:r>
            <a:r>
              <a:rPr lang="en-US" dirty="0" smtClean="0"/>
              <a:t>hears</a:t>
            </a:r>
          </a:p>
          <a:p>
            <a:r>
              <a:rPr lang="en-US" b="1" dirty="0" smtClean="0"/>
              <a:t>Digital </a:t>
            </a:r>
            <a:r>
              <a:rPr lang="en-US" b="1" dirty="0"/>
              <a:t>audio </a:t>
            </a:r>
            <a:r>
              <a:rPr lang="en-US" dirty="0"/>
              <a:t>is created using a </a:t>
            </a:r>
            <a:r>
              <a:rPr lang="en-US" dirty="0" smtClean="0"/>
              <a:t>series of </a:t>
            </a:r>
            <a:r>
              <a:rPr lang="en-US" dirty="0"/>
              <a:t>zeros and ones, with the computer reading the </a:t>
            </a:r>
            <a:r>
              <a:rPr lang="en-US" dirty="0" smtClean="0"/>
              <a:t>variations to </a:t>
            </a:r>
            <a:r>
              <a:rPr lang="en-US" dirty="0"/>
              <a:t>play back what was </a:t>
            </a:r>
            <a:r>
              <a:rPr lang="en-US" dirty="0" smtClean="0"/>
              <a:t>recorded</a:t>
            </a:r>
          </a:p>
          <a:p>
            <a:r>
              <a:rPr lang="en-US" dirty="0"/>
              <a:t>Frequency is measured in </a:t>
            </a:r>
            <a:r>
              <a:rPr lang="en-US" b="1" dirty="0" smtClean="0"/>
              <a:t>Hertz </a:t>
            </a:r>
            <a:r>
              <a:rPr lang="en-US" dirty="0" smtClean="0"/>
              <a:t>(</a:t>
            </a:r>
            <a:r>
              <a:rPr lang="en-US" dirty="0"/>
              <a:t>Hz) or thousands of Hertz (KHz</a:t>
            </a:r>
            <a:r>
              <a:rPr lang="en-US" dirty="0" smtClean="0"/>
              <a:t>); the </a:t>
            </a:r>
            <a:r>
              <a:rPr lang="en-US" dirty="0"/>
              <a:t>Hertz value of a </a:t>
            </a:r>
            <a:r>
              <a:rPr lang="en-US" dirty="0" smtClean="0"/>
              <a:t>sound shows </a:t>
            </a:r>
            <a:r>
              <a:rPr lang="en-US" dirty="0"/>
              <a:t>the number of times each second that the wave </a:t>
            </a:r>
            <a:r>
              <a:rPr lang="en-US" dirty="0" smtClean="0"/>
              <a:t>pattern of </a:t>
            </a:r>
            <a:r>
              <a:rPr lang="en-US" dirty="0"/>
              <a:t>sound repeats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676" y="4800600"/>
            <a:ext cx="4088524" cy="182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35236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reduce the size of the file, digital </a:t>
            </a:r>
            <a:r>
              <a:rPr lang="en-US" dirty="0" smtClean="0"/>
              <a:t>recording software </a:t>
            </a:r>
            <a:r>
              <a:rPr lang="en-US" dirty="0"/>
              <a:t>“grabs” sound at set </a:t>
            </a:r>
            <a:r>
              <a:rPr lang="en-US" dirty="0" smtClean="0"/>
              <a:t>intervals called </a:t>
            </a:r>
            <a:r>
              <a:rPr lang="en-US" dirty="0"/>
              <a:t>a </a:t>
            </a:r>
            <a:r>
              <a:rPr lang="en-US" b="1" dirty="0"/>
              <a:t>sample </a:t>
            </a:r>
            <a:r>
              <a:rPr lang="en-US" b="1" dirty="0" smtClean="0"/>
              <a:t>rate</a:t>
            </a:r>
            <a:endParaRPr lang="en-US" b="1" dirty="0"/>
          </a:p>
          <a:p>
            <a:r>
              <a:rPr lang="en-US" dirty="0"/>
              <a:t>The higher the sample </a:t>
            </a:r>
            <a:r>
              <a:rPr lang="en-US" dirty="0" smtClean="0"/>
              <a:t>rate, the </a:t>
            </a:r>
            <a:r>
              <a:rPr lang="en-US" dirty="0"/>
              <a:t>better the audio </a:t>
            </a:r>
            <a:r>
              <a:rPr lang="en-US" dirty="0" smtClean="0"/>
              <a:t>quality and the larger the file size</a:t>
            </a:r>
          </a:p>
          <a:p>
            <a:r>
              <a:rPr lang="en-US" b="1" dirty="0" smtClean="0"/>
              <a:t>Sample size</a:t>
            </a:r>
            <a:r>
              <a:rPr lang="en-US" dirty="0"/>
              <a:t> </a:t>
            </a:r>
            <a:r>
              <a:rPr lang="en-US" dirty="0" smtClean="0"/>
              <a:t>reflects the number of </a:t>
            </a:r>
            <a:r>
              <a:rPr lang="en-US" dirty="0"/>
              <a:t>bits used to represent </a:t>
            </a:r>
            <a:r>
              <a:rPr lang="en-US" dirty="0" smtClean="0"/>
              <a:t>the sound </a:t>
            </a:r>
            <a:r>
              <a:rPr lang="en-US" dirty="0"/>
              <a:t>in a </a:t>
            </a:r>
            <a:r>
              <a:rPr lang="en-US" dirty="0" smtClean="0"/>
              <a:t>sample</a:t>
            </a:r>
          </a:p>
          <a:p>
            <a:r>
              <a:rPr lang="en-US" dirty="0"/>
              <a:t>The more bits, the more </a:t>
            </a:r>
            <a:r>
              <a:rPr lang="en-US" dirty="0" smtClean="0"/>
              <a:t>information provided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719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Channels </a:t>
            </a:r>
            <a:r>
              <a:rPr lang="en-US" dirty="0" smtClean="0"/>
              <a:t>are the </a:t>
            </a:r>
            <a:r>
              <a:rPr lang="en-US" dirty="0"/>
              <a:t>number </a:t>
            </a:r>
            <a:r>
              <a:rPr lang="en-US" dirty="0" smtClean="0"/>
              <a:t>of sides </a:t>
            </a:r>
            <a:r>
              <a:rPr lang="en-US" dirty="0"/>
              <a:t>from which sound </a:t>
            </a:r>
            <a:r>
              <a:rPr lang="en-US" dirty="0" smtClean="0"/>
              <a:t>is heard</a:t>
            </a:r>
            <a:r>
              <a:rPr lang="en-US" dirty="0"/>
              <a:t>, either mono (one) </a:t>
            </a:r>
            <a:r>
              <a:rPr lang="en-US" dirty="0" smtClean="0"/>
              <a:t>or stereo </a:t>
            </a:r>
            <a:r>
              <a:rPr lang="en-US" dirty="0"/>
              <a:t>(two</a:t>
            </a:r>
            <a:r>
              <a:rPr lang="en-US" dirty="0" smtClean="0"/>
              <a:t>)</a:t>
            </a:r>
          </a:p>
          <a:p>
            <a:r>
              <a:rPr lang="en-US" dirty="0"/>
              <a:t>With stereo, sound </a:t>
            </a:r>
            <a:r>
              <a:rPr lang="en-US" dirty="0" smtClean="0"/>
              <a:t>is </a:t>
            </a:r>
            <a:r>
              <a:rPr lang="en-US" dirty="0"/>
              <a:t>recorded as if coming from slightly </a:t>
            </a:r>
            <a:r>
              <a:rPr lang="en-US" dirty="0" smtClean="0"/>
              <a:t>different directions</a:t>
            </a:r>
          </a:p>
          <a:p>
            <a:r>
              <a:rPr lang="en-US" dirty="0" smtClean="0"/>
              <a:t>Monaural </a:t>
            </a:r>
            <a:r>
              <a:rPr lang="en-US" dirty="0"/>
              <a:t>sound only records a sound from a single </a:t>
            </a:r>
            <a:r>
              <a:rPr lang="en-US" dirty="0" smtClean="0"/>
              <a:t>side</a:t>
            </a:r>
            <a:endParaRPr lang="en-US" dirty="0"/>
          </a:p>
          <a:p>
            <a:r>
              <a:rPr lang="en-US" dirty="0"/>
              <a:t>When a multimedia computer has two speakers, stereo sound is </a:t>
            </a:r>
            <a:r>
              <a:rPr lang="en-US" dirty="0" smtClean="0"/>
              <a:t>possible</a:t>
            </a:r>
          </a:p>
          <a:p>
            <a:r>
              <a:rPr lang="en-US" dirty="0" smtClean="0"/>
              <a:t>Since </a:t>
            </a:r>
            <a:r>
              <a:rPr lang="en-US" dirty="0"/>
              <a:t>stereo audio has more information, </a:t>
            </a:r>
            <a:r>
              <a:rPr lang="en-US" dirty="0" smtClean="0"/>
              <a:t>files are </a:t>
            </a:r>
            <a:r>
              <a:rPr lang="en-US" dirty="0"/>
              <a:t>larger than those for a mono recording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067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Codec </a:t>
            </a:r>
            <a:r>
              <a:rPr lang="en-US" dirty="0"/>
              <a:t>stands for </a:t>
            </a:r>
            <a:r>
              <a:rPr lang="en-US" dirty="0" smtClean="0"/>
              <a:t>compressor-</a:t>
            </a:r>
            <a:r>
              <a:rPr lang="en-US" dirty="0" err="1" smtClean="0"/>
              <a:t>decompressor</a:t>
            </a:r>
            <a:r>
              <a:rPr lang="en-US" dirty="0" smtClean="0"/>
              <a:t> or</a:t>
            </a:r>
            <a:r>
              <a:rPr lang="en-US" dirty="0"/>
              <a:t>, as is also commonly used, </a:t>
            </a:r>
            <a:r>
              <a:rPr lang="en-US" dirty="0" smtClean="0"/>
              <a:t>coder-decoder</a:t>
            </a:r>
          </a:p>
          <a:p>
            <a:r>
              <a:rPr lang="en-US" dirty="0" smtClean="0"/>
              <a:t>A codec is an </a:t>
            </a:r>
            <a:r>
              <a:rPr lang="en-US" dirty="0"/>
              <a:t>algorithm </a:t>
            </a:r>
            <a:r>
              <a:rPr lang="en-US" dirty="0" smtClean="0"/>
              <a:t>that compresses </a:t>
            </a:r>
            <a:r>
              <a:rPr lang="en-US" dirty="0"/>
              <a:t>sound or </a:t>
            </a:r>
            <a:r>
              <a:rPr lang="en-US" dirty="0" smtClean="0"/>
              <a:t>video to </a:t>
            </a:r>
            <a:r>
              <a:rPr lang="en-US" dirty="0"/>
              <a:t>reduce its file size </a:t>
            </a:r>
            <a:r>
              <a:rPr lang="en-US" dirty="0" smtClean="0"/>
              <a:t>and then </a:t>
            </a:r>
            <a:r>
              <a:rPr lang="en-US" dirty="0"/>
              <a:t>decompresses it </a:t>
            </a:r>
            <a:r>
              <a:rPr lang="en-US" dirty="0" smtClean="0"/>
              <a:t>when played</a:t>
            </a:r>
            <a:endParaRPr lang="en-US" dirty="0"/>
          </a:p>
          <a:p>
            <a:r>
              <a:rPr lang="en-US" dirty="0"/>
              <a:t>Some </a:t>
            </a:r>
            <a:r>
              <a:rPr lang="en-US" dirty="0" smtClean="0"/>
              <a:t>audio codecs </a:t>
            </a:r>
            <a:r>
              <a:rPr lang="en-US" dirty="0"/>
              <a:t>are designed for speech, which uses a narrower range of </a:t>
            </a:r>
            <a:r>
              <a:rPr lang="en-US" dirty="0" smtClean="0"/>
              <a:t>frequencies than music; therefore, </a:t>
            </a:r>
            <a:r>
              <a:rPr lang="en-US" dirty="0"/>
              <a:t>speech files can be compressed </a:t>
            </a:r>
            <a:r>
              <a:rPr lang="en-US" dirty="0" smtClean="0"/>
              <a:t>further than </a:t>
            </a:r>
            <a:r>
              <a:rPr lang="en-US" dirty="0"/>
              <a:t>can music files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866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Codecs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Audio files with lossless compression are essentially copies of </a:t>
            </a:r>
            <a:r>
              <a:rPr lang="en-US" dirty="0" smtClean="0"/>
              <a:t>the original</a:t>
            </a:r>
          </a:p>
          <a:p>
            <a:r>
              <a:rPr lang="en-US" dirty="0" smtClean="0"/>
              <a:t>Lossless audio files </a:t>
            </a:r>
            <a:r>
              <a:rPr lang="en-US" dirty="0"/>
              <a:t>are used by music studios to store music digitally </a:t>
            </a:r>
            <a:r>
              <a:rPr lang="en-US" dirty="0" smtClean="0"/>
              <a:t>with full fidelity and for </a:t>
            </a:r>
            <a:r>
              <a:rPr lang="en-US" dirty="0"/>
              <a:t>archival </a:t>
            </a:r>
            <a:r>
              <a:rPr lang="en-US" dirty="0" smtClean="0"/>
              <a:t>purposes</a:t>
            </a:r>
          </a:p>
          <a:p>
            <a:r>
              <a:rPr lang="en-US" dirty="0"/>
              <a:t>Files created with </a:t>
            </a:r>
            <a:r>
              <a:rPr lang="en-US" dirty="0" err="1"/>
              <a:t>lossy</a:t>
            </a:r>
            <a:r>
              <a:rPr lang="en-US" dirty="0"/>
              <a:t> compression are </a:t>
            </a:r>
            <a:r>
              <a:rPr lang="en-US" dirty="0" smtClean="0"/>
              <a:t>much </a:t>
            </a:r>
            <a:r>
              <a:rPr lang="en-US" dirty="0"/>
              <a:t>smaller </a:t>
            </a:r>
            <a:r>
              <a:rPr lang="en-US" dirty="0" smtClean="0"/>
              <a:t>than those </a:t>
            </a:r>
            <a:r>
              <a:rPr lang="en-US" dirty="0"/>
              <a:t>created with lossless compression</a:t>
            </a: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Lossless audio files include, but are not limited to:</a:t>
            </a:r>
          </a:p>
          <a:p>
            <a:pPr lvl="1"/>
            <a:r>
              <a:rPr lang="en-US" dirty="0"/>
              <a:t>WAV</a:t>
            </a:r>
          </a:p>
          <a:p>
            <a:pPr lvl="1"/>
            <a:r>
              <a:rPr lang="en-US" dirty="0"/>
              <a:t>AIFF</a:t>
            </a:r>
          </a:p>
          <a:p>
            <a:pPr lvl="1"/>
            <a:r>
              <a:rPr lang="en-US" dirty="0"/>
              <a:t>AU</a:t>
            </a:r>
          </a:p>
          <a:p>
            <a:r>
              <a:rPr lang="en-US" dirty="0" smtClean="0"/>
              <a:t>The </a:t>
            </a:r>
            <a:r>
              <a:rPr lang="en-US" dirty="0"/>
              <a:t>most popular audio files use </a:t>
            </a:r>
            <a:r>
              <a:rPr lang="en-US" dirty="0" err="1"/>
              <a:t>lossy</a:t>
            </a:r>
            <a:r>
              <a:rPr lang="en-US" dirty="0"/>
              <a:t> compression</a:t>
            </a:r>
            <a:r>
              <a:rPr lang="en-US" dirty="0" smtClean="0"/>
              <a:t>, of </a:t>
            </a:r>
            <a:r>
              <a:rPr lang="en-US" dirty="0"/>
              <a:t>which three are common:</a:t>
            </a:r>
          </a:p>
          <a:p>
            <a:pPr lvl="1"/>
            <a:r>
              <a:rPr lang="en-US" dirty="0" smtClean="0"/>
              <a:t>MP3</a:t>
            </a:r>
          </a:p>
          <a:p>
            <a:pPr lvl="1"/>
            <a:r>
              <a:rPr lang="en-US" dirty="0" smtClean="0"/>
              <a:t>AAC</a:t>
            </a:r>
          </a:p>
          <a:p>
            <a:pPr lvl="1"/>
            <a:r>
              <a:rPr lang="en-US" dirty="0" smtClean="0"/>
              <a:t>WMA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595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pic>
        <p:nvPicPr>
          <p:cNvPr id="8" name="Content Placeholder 7" descr="21stCentury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334322"/>
            <a:ext cx="2286000" cy="23138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200400" y="1905000"/>
            <a:ext cx="5486400" cy="44196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Good organizational skills help you </a:t>
            </a:r>
            <a:r>
              <a:rPr lang="en-US" dirty="0" smtClean="0"/>
              <a:t>stay focused</a:t>
            </a:r>
            <a:r>
              <a:rPr lang="en-US" dirty="0"/>
              <a:t>, allow you to be more productive, and prevent you from wasting </a:t>
            </a:r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Keep </a:t>
            </a:r>
            <a:r>
              <a:rPr lang="en-US" dirty="0"/>
              <a:t>supplies and materials </a:t>
            </a: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smtClean="0"/>
              <a:t>same place </a:t>
            </a:r>
            <a:r>
              <a:rPr lang="en-US" dirty="0"/>
              <a:t>so you know where they are the next time you need </a:t>
            </a:r>
            <a:r>
              <a:rPr lang="en-US" dirty="0" smtClean="0"/>
              <a:t>them</a:t>
            </a:r>
            <a:endParaRPr lang="en-US" dirty="0"/>
          </a:p>
          <a:p>
            <a:pPr lvl="1"/>
            <a:r>
              <a:rPr lang="en-US" dirty="0" smtClean="0"/>
              <a:t>Give </a:t>
            </a:r>
            <a:r>
              <a:rPr lang="en-US" dirty="0"/>
              <a:t>your electronic files and folders descriptive names so that you can find </a:t>
            </a:r>
            <a:r>
              <a:rPr lang="en-US" dirty="0" smtClean="0"/>
              <a:t>them easily</a:t>
            </a:r>
            <a:endParaRPr lang="en-US" dirty="0"/>
          </a:p>
          <a:p>
            <a:pPr lvl="1"/>
            <a:r>
              <a:rPr lang="en-US" dirty="0" smtClean="0"/>
              <a:t>Avoid </a:t>
            </a:r>
            <a:r>
              <a:rPr lang="en-US" dirty="0"/>
              <a:t>unnecessary </a:t>
            </a:r>
            <a:r>
              <a:rPr lang="en-US" dirty="0" smtClean="0"/>
              <a:t>complication</a:t>
            </a:r>
            <a:endParaRPr lang="en-US" dirty="0"/>
          </a:p>
          <a:p>
            <a:pPr lvl="1"/>
            <a:r>
              <a:rPr lang="en-US" dirty="0" smtClean="0"/>
              <a:t>Break </a:t>
            </a:r>
            <a:r>
              <a:rPr lang="en-US" dirty="0"/>
              <a:t>down large tasks into smaller </a:t>
            </a:r>
            <a:r>
              <a:rPr lang="en-US" dirty="0" smtClean="0"/>
              <a:t>pieces</a:t>
            </a:r>
          </a:p>
          <a:p>
            <a:pPr lvl="1"/>
            <a:r>
              <a:rPr lang="en-US" dirty="0" smtClean="0"/>
              <a:t>Create </a:t>
            </a:r>
            <a:r>
              <a:rPr lang="en-US" dirty="0"/>
              <a:t>a to-do list to help keep you </a:t>
            </a:r>
            <a:r>
              <a:rPr lang="en-US" dirty="0" smtClean="0"/>
              <a:t>focused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gitalMedia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DigitalMedia_Template</Template>
  <TotalTime>12132</TotalTime>
  <Words>1302</Words>
  <Application>Microsoft Office PowerPoint</Application>
  <PresentationFormat>On-screen Show (4:3)</PresentationFormat>
  <Paragraphs>170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DigitalMedia_Template</vt:lpstr>
      <vt:lpstr>Chapter 11 </vt:lpstr>
      <vt:lpstr>Lessons</vt:lpstr>
      <vt:lpstr>Learning Outcomes</vt:lpstr>
      <vt:lpstr>Managing Audio Files</vt:lpstr>
      <vt:lpstr>Sampling</vt:lpstr>
      <vt:lpstr>Channels</vt:lpstr>
      <vt:lpstr>Codecs</vt:lpstr>
      <vt:lpstr>Codecs (continued)</vt:lpstr>
      <vt:lpstr>Organization</vt:lpstr>
      <vt:lpstr>Sound Equipment</vt:lpstr>
      <vt:lpstr>Speakers and Headphones</vt:lpstr>
      <vt:lpstr>Speakers and Headphones (continued)</vt:lpstr>
      <vt:lpstr>Speakers and Headphones (continued)</vt:lpstr>
      <vt:lpstr>Microphones</vt:lpstr>
      <vt:lpstr>MIDI</vt:lpstr>
      <vt:lpstr>How Important is Sound?</vt:lpstr>
      <vt:lpstr>Sound Editors</vt:lpstr>
      <vt:lpstr>Sound Editors (continued)</vt:lpstr>
      <vt:lpstr>Exporting Files</vt:lpstr>
      <vt:lpstr>Key Concepts</vt:lpstr>
      <vt:lpstr>Key Concepts (continued)</vt:lpstr>
    </vt:vector>
  </TitlesOfParts>
  <Company>Custom Editorial Productions,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</dc:title>
  <dc:creator>Rose Marie Kuebbing</dc:creator>
  <cp:lastModifiedBy>Cindy Philip</cp:lastModifiedBy>
  <cp:revision>274</cp:revision>
  <dcterms:created xsi:type="dcterms:W3CDTF">2012-02-03T17:33:31Z</dcterms:created>
  <dcterms:modified xsi:type="dcterms:W3CDTF">2015-07-06T20:06:59Z</dcterms:modified>
</cp:coreProperties>
</file>