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75" r:id="rId5"/>
    <p:sldId id="282" r:id="rId6"/>
    <p:sldId id="276" r:id="rId7"/>
    <p:sldId id="283" r:id="rId8"/>
    <p:sldId id="284" r:id="rId9"/>
    <p:sldId id="277" r:id="rId10"/>
    <p:sldId id="286" r:id="rId11"/>
    <p:sldId id="278" r:id="rId12"/>
    <p:sldId id="289" r:id="rId13"/>
    <p:sldId id="287" r:id="rId14"/>
    <p:sldId id="288" r:id="rId15"/>
    <p:sldId id="279" r:id="rId16"/>
    <p:sldId id="290" r:id="rId17"/>
    <p:sldId id="291" r:id="rId18"/>
    <p:sldId id="292" r:id="rId19"/>
    <p:sldId id="293" r:id="rId20"/>
    <p:sldId id="280" r:id="rId21"/>
    <p:sldId id="285" r:id="rId22"/>
    <p:sldId id="260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349"/>
    <a:srgbClr val="AD1D35"/>
    <a:srgbClr val="CA185C"/>
    <a:srgbClr val="C2203B"/>
    <a:srgbClr val="D32340"/>
    <a:srgbClr val="DC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B486-8EB6-43AD-B110-ED1C4EF480D4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96E-051B-4668-8B5E-C8F622695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okRos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pic>
        <p:nvPicPr>
          <p:cNvPr id="8" name="Picture 7" descr="BookTitleRotat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0" y="5105401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en-US" sz="4000" dirty="0" smtClean="0"/>
              <a:t>Chapter #</a:t>
            </a:r>
            <a:endParaRPr lang="en-US" sz="4000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4294967295" hasCustomPrompt="1"/>
          </p:nvPr>
        </p:nvSpPr>
        <p:spPr>
          <a:xfrm>
            <a:off x="0" y="59436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Title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7DE4F8-CA11-4C12-AC1B-BAE27DC5CB52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83344C-033F-4B79-BEAD-E97245CB954D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7EC7E-7FD3-4345-ADAA-1DDF042BADCF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304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BC36B-AF8F-4308-A4D5-3B390E2B1DD3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3546F-2898-4F91-A5B9-0AF34C704D74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15AF5D-BE6E-4F6E-9E9F-F353F71F035D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C1F05-C43A-4B1D-9144-B1A22BD5BE47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11349"/>
                </a:solidFill>
              </a:defRPr>
            </a:lvl1pPr>
          </a:lstStyle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457700" y="-2781301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53000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 7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6388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Vector Editing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 descr="Book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ookTitleRot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7696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© 2013 </a:t>
            </a:r>
            <a:r>
              <a:rPr lang="en-US" sz="1200" dirty="0" err="1"/>
              <a:t>Cengage</a:t>
            </a:r>
            <a:r>
              <a:rPr lang="en-US" sz="1200" dirty="0"/>
              <a:t>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Simple Shapes and Lines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44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line tool </a:t>
            </a:r>
            <a:r>
              <a:rPr lang="en-US" dirty="0" smtClean="0"/>
              <a:t>draws open path line segments</a:t>
            </a:r>
          </a:p>
          <a:p>
            <a:r>
              <a:rPr lang="en-US" dirty="0" smtClean="0"/>
              <a:t>Anchor points and segments are automatically added to objects you draw with a line tool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 descr="Table07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733800"/>
            <a:ext cx="8177212" cy="1884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Straight and Curved Segments with a Pen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Pen tool (or Bezier tool in </a:t>
            </a:r>
            <a:r>
              <a:rPr lang="en-US" dirty="0" err="1" smtClean="0"/>
              <a:t>CorelDRAW</a:t>
            </a:r>
            <a:r>
              <a:rPr lang="en-US" dirty="0" smtClean="0"/>
              <a:t>) enables you to draw objects by placing anchor points one at a time</a:t>
            </a:r>
          </a:p>
          <a:p>
            <a:r>
              <a:rPr lang="en-US" dirty="0" smtClean="0"/>
              <a:t>Drawing an object with a pen tool requires a series of clicks</a:t>
            </a:r>
          </a:p>
          <a:p>
            <a:pPr lvl="1"/>
            <a:r>
              <a:rPr lang="en-US" dirty="0" smtClean="0"/>
              <a:t>Click once on the workspace where you would like a line to begin; this places an anchor point</a:t>
            </a:r>
          </a:p>
          <a:p>
            <a:pPr lvl="1"/>
            <a:r>
              <a:rPr lang="en-US" dirty="0" smtClean="0"/>
              <a:t>Move the insertion point to the spot where you want the line segment to end and click again; another anchor point appears and a line segment connects the two points</a:t>
            </a:r>
          </a:p>
          <a:p>
            <a:r>
              <a:rPr lang="en-US" dirty="0" smtClean="0"/>
              <a:t>To end the path (in Illustrator), press Ctrl + Click (PC) or Command + Click (Mac)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Straight and Curved Segments with a Pen Tool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438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draw straight line segments</a:t>
            </a:r>
          </a:p>
          <a:p>
            <a:pPr lvl="1"/>
            <a:r>
              <a:rPr lang="en-US" dirty="0" smtClean="0"/>
              <a:t>(A) Set the first anchor point with a mouse click</a:t>
            </a:r>
          </a:p>
          <a:p>
            <a:pPr lvl="1"/>
            <a:r>
              <a:rPr lang="en-US" dirty="0" smtClean="0"/>
              <a:t>(B) Set a second anchor point with a mouse click and a line is drawn</a:t>
            </a:r>
          </a:p>
          <a:p>
            <a:pPr lvl="1"/>
            <a:r>
              <a:rPr lang="en-US" dirty="0" smtClean="0"/>
              <a:t>(C) Set two more anchor points and two more line segments are drawn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Figure07-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381500"/>
            <a:ext cx="7484208" cy="1790700"/>
          </a:xfrm>
          <a:prstGeom prst="rect">
            <a:avLst/>
          </a:prstGeom>
          <a:ln w="28575">
            <a:solidFill>
              <a:schemeClr val="accent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Straight and Curved Segments with a Pen Tool (continued)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267200" cy="4495800"/>
          </a:xfrm>
        </p:spPr>
        <p:txBody>
          <a:bodyPr/>
          <a:lstStyle/>
          <a:p>
            <a:r>
              <a:rPr lang="en-US" dirty="0" smtClean="0"/>
              <a:t>To draw a curved line segment:</a:t>
            </a:r>
          </a:p>
          <a:p>
            <a:pPr lvl="1"/>
            <a:r>
              <a:rPr lang="en-US" dirty="0" smtClean="0"/>
              <a:t>Click once on the workspace to set an anchor point</a:t>
            </a:r>
          </a:p>
          <a:p>
            <a:pPr lvl="1"/>
            <a:r>
              <a:rPr lang="en-US" dirty="0" smtClean="0"/>
              <a:t>Move the insertion point and click again, holding down the mouse button, and drag</a:t>
            </a:r>
          </a:p>
          <a:p>
            <a:endParaRPr lang="en-US" dirty="0"/>
          </a:p>
        </p:txBody>
      </p:sp>
      <p:pic>
        <p:nvPicPr>
          <p:cNvPr id="8" name="Content Placeholder 7" descr="Figure07-0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1112" y="2133600"/>
            <a:ext cx="3671888" cy="4042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Straight and Curved Segments with a Pen Tool (continued)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draw either open or closed path objects with a pen tool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8" descr="Figure07-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276600"/>
            <a:ext cx="7978066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1148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Using Selection Tools and Bounding Boxes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bounding box</a:t>
            </a:r>
            <a:r>
              <a:rPr lang="en-US" dirty="0" smtClean="0"/>
              <a:t> is an outline around a selected vector object that can be used to transform the object</a:t>
            </a:r>
          </a:p>
          <a:p>
            <a:pPr lvl="1"/>
            <a:endParaRPr lang="en-US" dirty="0"/>
          </a:p>
        </p:txBody>
      </p:sp>
      <p:pic>
        <p:nvPicPr>
          <p:cNvPr id="7" name="Content Placeholder 6" descr="Figure07-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591184"/>
            <a:ext cx="4038600" cy="3047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Objects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21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Using Selection Tools and Bounding Boxes (continued)</a:t>
            </a:r>
          </a:p>
          <a:p>
            <a:pPr lvl="1"/>
            <a:r>
              <a:rPr lang="en-US" dirty="0" smtClean="0"/>
              <a:t>You can use the Selection tool and the bounding box to move, </a:t>
            </a:r>
            <a:r>
              <a:rPr lang="en-US" b="1" dirty="0" smtClean="0"/>
              <a:t>scale</a:t>
            </a:r>
            <a:r>
              <a:rPr lang="en-US" dirty="0" smtClean="0"/>
              <a:t> (resize), or rotate an object</a:t>
            </a:r>
            <a:endParaRPr lang="en-US" sz="2000" dirty="0" smtClean="0"/>
          </a:p>
          <a:p>
            <a:pPr lvl="1"/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 descr="Table07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048000"/>
            <a:ext cx="5562600" cy="3524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Objects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Transforming Curved Segments</a:t>
            </a:r>
          </a:p>
          <a:p>
            <a:pPr lvl="1"/>
            <a:r>
              <a:rPr lang="en-US" dirty="0" smtClean="0"/>
              <a:t>In most vector programs, when you select a curved segment, lines (called directional handles) appear at the smooth points on that segment</a:t>
            </a:r>
          </a:p>
          <a:p>
            <a:pPr lvl="1"/>
            <a:r>
              <a:rPr lang="en-US" dirty="0" smtClean="0"/>
              <a:t>Directional handles are used to shape curves on a path</a:t>
            </a:r>
          </a:p>
          <a:p>
            <a:pPr lvl="1"/>
            <a:r>
              <a:rPr lang="en-US" dirty="0" smtClean="0"/>
              <a:t>The lines on directional handles are called directional lines and are capped at the end with directional points</a:t>
            </a:r>
          </a:p>
          <a:p>
            <a:pPr lvl="1"/>
            <a:r>
              <a:rPr lang="en-US" dirty="0" smtClean="0"/>
              <a:t>You can click and drag the directional lines or directional points to reshape and/or resize a curve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Objects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Rearranging Stacked Objects</a:t>
            </a:r>
          </a:p>
          <a:p>
            <a:pPr lvl="1"/>
            <a:r>
              <a:rPr lang="en-US" dirty="0" smtClean="0"/>
              <a:t>You can overlap or stack objects in a vector editing program by clicking an object with the selection tool and dragging it over another object</a:t>
            </a:r>
          </a:p>
          <a:p>
            <a:pPr lvl="1"/>
            <a:r>
              <a:rPr lang="en-US" dirty="0" smtClean="0"/>
              <a:t>You can change the order of stacked objects</a:t>
            </a:r>
          </a:p>
          <a:p>
            <a:pPr lvl="1"/>
            <a:r>
              <a:rPr lang="en-US" dirty="0" smtClean="0"/>
              <a:t>You can select an object to reorder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Objects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Creating a Clipping Mask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clipping mask </a:t>
            </a:r>
            <a:r>
              <a:rPr lang="en-US" dirty="0" smtClean="0"/>
              <a:t>is a vector object used to hide portions of lower objects in a stack</a:t>
            </a:r>
          </a:p>
          <a:p>
            <a:pPr lvl="1"/>
            <a:r>
              <a:rPr lang="en-US" dirty="0" smtClean="0"/>
              <a:t>Similar to a layer mask in a raster editing program</a:t>
            </a:r>
          </a:p>
          <a:p>
            <a:pPr lvl="1"/>
            <a:r>
              <a:rPr lang="en-US" dirty="0" smtClean="0"/>
              <a:t>To create a clipping mask in Illustrator, stack two or more objects, select them, and then choose Clipping Mask &gt; Make </a:t>
            </a:r>
          </a:p>
          <a:p>
            <a:pPr lvl="1"/>
            <a:r>
              <a:rPr lang="en-US" dirty="0" smtClean="0"/>
              <a:t>The hidden parts of the lower objects are not erased by the clipping mask</a:t>
            </a: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A11349"/>
                </a:solidFill>
              </a:rPr>
              <a:t>Digital Media, 3e</a:t>
            </a:r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>
                <a:solidFill>
                  <a:srgbClr val="A11349"/>
                </a:solidFill>
              </a:rPr>
              <a:pPr/>
              <a:t>2</a:t>
            </a:fld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344738" algn="l"/>
              </a:tabLst>
            </a:pPr>
            <a:r>
              <a:rPr lang="en-US" b="1" dirty="0" smtClean="0"/>
              <a:t>Lesson 7.1: 	</a:t>
            </a:r>
            <a:r>
              <a:rPr lang="en-US" dirty="0" smtClean="0"/>
              <a:t>Understanding</a:t>
            </a:r>
            <a:r>
              <a:rPr lang="en-US" b="1" dirty="0" smtClean="0"/>
              <a:t> </a:t>
            </a:r>
            <a:r>
              <a:rPr lang="en-US" dirty="0" smtClean="0"/>
              <a:t>Essential</a:t>
            </a:r>
            <a:r>
              <a:rPr lang="en-US" b="1" dirty="0" smtClean="0"/>
              <a:t> </a:t>
            </a:r>
            <a:r>
              <a:rPr lang="en-US" dirty="0" smtClean="0"/>
              <a:t>Vector</a:t>
            </a:r>
            <a:br>
              <a:rPr lang="en-US" dirty="0" smtClean="0"/>
            </a:br>
            <a:r>
              <a:rPr lang="en-US" dirty="0" smtClean="0"/>
              <a:t>	Terminology</a:t>
            </a:r>
          </a:p>
          <a:p>
            <a:pPr>
              <a:tabLst>
                <a:tab pos="2344738" algn="l"/>
              </a:tabLst>
            </a:pPr>
            <a:r>
              <a:rPr lang="en-US" b="1" dirty="0" smtClean="0"/>
              <a:t>Lesson 7.2: 	</a:t>
            </a:r>
            <a:r>
              <a:rPr lang="en-US" dirty="0" smtClean="0"/>
              <a:t>Working with Objects</a:t>
            </a:r>
          </a:p>
          <a:p>
            <a:pPr>
              <a:tabLst>
                <a:tab pos="2344738" algn="l"/>
              </a:tabLst>
            </a:pPr>
            <a:r>
              <a:rPr lang="en-US" b="1" dirty="0" smtClean="0"/>
              <a:t>Lesson 7.3: 	</a:t>
            </a:r>
            <a:r>
              <a:rPr lang="en-US" dirty="0" smtClean="0"/>
              <a:t>Converting Raster Images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br>
              <a:rPr lang="en-US" dirty="0" smtClean="0"/>
            </a:br>
            <a:r>
              <a:rPr lang="en-US" dirty="0" smtClean="0"/>
              <a:t>	Vector Objects by Tracing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Raster Images to Vector Objects by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828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vector editing programs include a feature that automatically traces bitmap images and converts them to vector objects</a:t>
            </a:r>
          </a:p>
          <a:p>
            <a:r>
              <a:rPr lang="en-US" dirty="0" smtClean="0"/>
              <a:t>Scan a sketch into a bitmap file and place it in a vector document (or use a photo), trace and convert it to vectors, and then use editing tools to adjust and finalize the image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 descr="Figure07-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1" y="3386712"/>
            <a:ext cx="7086600" cy="2937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Effects</a:t>
            </a:r>
            <a:endParaRPr lang="en-US" dirty="0"/>
          </a:p>
        </p:txBody>
      </p:sp>
      <p:pic>
        <p:nvPicPr>
          <p:cNvPr id="8" name="Content Placeholder 7" descr="Impac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1335"/>
            <a:ext cx="2743200" cy="25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962400" y="1905000"/>
            <a:ext cx="4724400" cy="4419600"/>
          </a:xfrm>
        </p:spPr>
        <p:txBody>
          <a:bodyPr/>
          <a:lstStyle/>
          <a:p>
            <a:r>
              <a:rPr lang="en-US" dirty="0" smtClean="0"/>
              <a:t>Is there ever a point where it becomes important to say, “This is good enough”?</a:t>
            </a:r>
          </a:p>
          <a:p>
            <a:r>
              <a:rPr lang="en-US" dirty="0" smtClean="0"/>
              <a:t>Has the ability to make images “perfect” actually improved the effectiveness of the message?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Vectors are defined by open and closed paths, anchor points, and segments</a:t>
            </a:r>
            <a:endParaRPr lang="en-US" i="1" dirty="0" smtClean="0"/>
          </a:p>
          <a:p>
            <a:r>
              <a:rPr lang="en-US" dirty="0" smtClean="0"/>
              <a:t>Strokes and fills are what make a path visible</a:t>
            </a:r>
            <a:endParaRPr lang="en-US" i="1" dirty="0" smtClean="0"/>
          </a:p>
          <a:p>
            <a:r>
              <a:rPr lang="en-US" dirty="0" smtClean="0"/>
              <a:t>Shape and line tools make it easy to draw objects with a single stroke or click</a:t>
            </a:r>
            <a:endParaRPr lang="en-US" i="1" dirty="0" smtClean="0"/>
          </a:p>
          <a:p>
            <a:r>
              <a:rPr lang="en-US" dirty="0" smtClean="0"/>
              <a:t>Certain tools in vector applications enable you to draw a path by plotting anchor points one at a time</a:t>
            </a:r>
            <a:endParaRPr lang="en-US" i="1" dirty="0" smtClean="0"/>
          </a:p>
          <a:p>
            <a:r>
              <a:rPr lang="en-US" dirty="0" smtClean="0"/>
              <a:t>Selection tools can be used to select and transform a whole object or one segment/anchor point at a time</a:t>
            </a:r>
            <a:endParaRPr lang="en-US" i="1" dirty="0" smtClean="0"/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Bounding boxes appear around selected vector objects and can be used with a selection tool to quickly transform objects</a:t>
            </a:r>
            <a:endParaRPr lang="en-US" i="1" dirty="0" smtClean="0"/>
          </a:p>
          <a:p>
            <a:r>
              <a:rPr lang="en-US" dirty="0" smtClean="0"/>
              <a:t>Directional handles at smooth points on a curved segment control the size and shape of the curve</a:t>
            </a:r>
            <a:endParaRPr lang="en-US" i="1" dirty="0" smtClean="0"/>
          </a:p>
          <a:p>
            <a:r>
              <a:rPr lang="en-US" dirty="0" smtClean="0"/>
              <a:t>You can stack and rearrange vector objects</a:t>
            </a:r>
            <a:endParaRPr lang="en-US" i="1" dirty="0" smtClean="0"/>
          </a:p>
          <a:p>
            <a:r>
              <a:rPr lang="en-US" dirty="0" smtClean="0"/>
              <a:t>A clipping mask is a vector object used to hide portions of lower objects </a:t>
            </a:r>
            <a:r>
              <a:rPr lang="it-IT" dirty="0" smtClean="0"/>
              <a:t>in a stack</a:t>
            </a:r>
            <a:endParaRPr lang="it-IT" i="1" dirty="0" smtClean="0"/>
          </a:p>
          <a:p>
            <a:r>
              <a:rPr lang="en-US" dirty="0" smtClean="0"/>
              <a:t>A tracing feature converts bitmap images into editable vector objects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1030288" algn="l"/>
              </a:tabLst>
            </a:pPr>
            <a:r>
              <a:rPr lang="en-US" b="1" dirty="0" smtClean="0"/>
              <a:t>7.1: 	</a:t>
            </a:r>
            <a:r>
              <a:rPr lang="en-US" dirty="0" smtClean="0"/>
              <a:t>Recognize the essential elements</a:t>
            </a:r>
            <a:r>
              <a:rPr lang="en-US" b="1" dirty="0" smtClean="0"/>
              <a:t> </a:t>
            </a:r>
            <a:r>
              <a:rPr lang="en-US" dirty="0" smtClean="0"/>
              <a:t>of a vector object</a:t>
            </a:r>
            <a:br>
              <a:rPr lang="en-US" dirty="0" smtClean="0"/>
            </a:br>
            <a:r>
              <a:rPr lang="en-US" dirty="0" smtClean="0"/>
              <a:t>	and use vector terminology</a:t>
            </a:r>
            <a:endParaRPr lang="en-US" dirty="0"/>
          </a:p>
          <a:p>
            <a:pPr>
              <a:tabLst>
                <a:tab pos="1030288" algn="l"/>
              </a:tabLst>
            </a:pPr>
            <a:r>
              <a:rPr lang="en-US" b="1" dirty="0" smtClean="0"/>
              <a:t>7.2: 	</a:t>
            </a:r>
            <a:r>
              <a:rPr lang="en-US" dirty="0" smtClean="0"/>
              <a:t>Draw simple shapes and lines using vector drawing </a:t>
            </a:r>
            <a:br>
              <a:rPr lang="en-US" dirty="0" smtClean="0"/>
            </a:br>
            <a:r>
              <a:rPr lang="en-US" dirty="0" smtClean="0"/>
              <a:t>	tools</a:t>
            </a:r>
            <a:endParaRPr lang="en-US" dirty="0"/>
          </a:p>
          <a:p>
            <a:pPr>
              <a:tabLst>
                <a:tab pos="1030288" algn="l"/>
              </a:tabLst>
            </a:pPr>
            <a:r>
              <a:rPr lang="en-US" b="1" dirty="0" smtClean="0"/>
              <a:t>7.3: 	</a:t>
            </a:r>
            <a:r>
              <a:rPr lang="en-US" dirty="0" smtClean="0"/>
              <a:t>Draw straight or curved paths segment by segment</a:t>
            </a:r>
            <a:endParaRPr lang="en-US" dirty="0"/>
          </a:p>
          <a:p>
            <a:pPr>
              <a:tabLst>
                <a:tab pos="1030288" algn="l"/>
              </a:tabLst>
            </a:pPr>
            <a:r>
              <a:rPr lang="en-US" b="1" dirty="0" smtClean="0"/>
              <a:t>7.4: 	</a:t>
            </a:r>
            <a:r>
              <a:rPr lang="en-US" dirty="0" smtClean="0"/>
              <a:t>Transform objects using a selection tool and a </a:t>
            </a:r>
            <a:br>
              <a:rPr lang="en-US" dirty="0" smtClean="0"/>
            </a:br>
            <a:r>
              <a:rPr lang="en-US" dirty="0" smtClean="0"/>
              <a:t>	bounding box</a:t>
            </a:r>
            <a:endParaRPr lang="en-US" dirty="0"/>
          </a:p>
          <a:p>
            <a:pPr>
              <a:tabLst>
                <a:tab pos="1030288" algn="l"/>
              </a:tabLst>
            </a:pPr>
            <a:r>
              <a:rPr lang="en-US" b="1" dirty="0" smtClean="0"/>
              <a:t>7.5: 	</a:t>
            </a:r>
            <a:r>
              <a:rPr lang="en-US" dirty="0" smtClean="0"/>
              <a:t>Adjust curves</a:t>
            </a:r>
            <a:endParaRPr lang="en-US" dirty="0"/>
          </a:p>
          <a:p>
            <a:pPr>
              <a:tabLst>
                <a:tab pos="1030288" algn="l"/>
              </a:tabLst>
            </a:pPr>
            <a:r>
              <a:rPr lang="en-US" b="1" dirty="0" smtClean="0"/>
              <a:t>7.6: 	</a:t>
            </a:r>
            <a:r>
              <a:rPr lang="en-US" dirty="0" smtClean="0"/>
              <a:t>Stack and reorder objects</a:t>
            </a:r>
            <a:endParaRPr lang="en-US" dirty="0"/>
          </a:p>
          <a:p>
            <a:pPr>
              <a:tabLst>
                <a:tab pos="1030288" algn="l"/>
              </a:tabLst>
            </a:pPr>
            <a:r>
              <a:rPr lang="en-US" b="1" dirty="0" smtClean="0"/>
              <a:t>7.7: 	</a:t>
            </a:r>
            <a:r>
              <a:rPr lang="en-US" dirty="0" smtClean="0"/>
              <a:t>Create a clipping mask</a:t>
            </a:r>
            <a:endParaRPr lang="en-US" dirty="0"/>
          </a:p>
          <a:p>
            <a:pPr>
              <a:tabLst>
                <a:tab pos="1030288" algn="l"/>
              </a:tabLst>
            </a:pPr>
            <a:r>
              <a:rPr lang="en-US" b="1" dirty="0" smtClean="0"/>
              <a:t>7.8: 	</a:t>
            </a:r>
            <a:r>
              <a:rPr lang="en-US" dirty="0" smtClean="0"/>
              <a:t>Convert a raster image into a vector object using a </a:t>
            </a:r>
            <a:br>
              <a:rPr lang="en-US" dirty="0" smtClean="0"/>
            </a:br>
            <a:r>
              <a:rPr lang="en-US" dirty="0" smtClean="0"/>
              <a:t>	tracing feature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2672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lines in a vector image are usually called </a:t>
            </a:r>
            <a:r>
              <a:rPr lang="en-US" b="1" dirty="0" smtClean="0"/>
              <a:t>paths </a:t>
            </a:r>
            <a:r>
              <a:rPr lang="en-US" dirty="0" smtClean="0"/>
              <a:t>by most vector applications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closed path </a:t>
            </a:r>
            <a:r>
              <a:rPr lang="en-US" dirty="0" smtClean="0"/>
              <a:t>refers to objects without a clear beginning and end such as a circle, square, or other shape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open path </a:t>
            </a:r>
            <a:r>
              <a:rPr lang="en-US" dirty="0" smtClean="0"/>
              <a:t>refers to a path with a distinct beginning and end such as a single straight, curved, or wavy line</a:t>
            </a:r>
          </a:p>
          <a:p>
            <a:r>
              <a:rPr lang="en-US" dirty="0" smtClean="0"/>
              <a:t>Each path includes one or more </a:t>
            </a:r>
            <a:r>
              <a:rPr lang="en-US" b="1" dirty="0" smtClean="0"/>
              <a:t>segments</a:t>
            </a:r>
            <a:r>
              <a:rPr lang="en-US" dirty="0" smtClean="0"/>
              <a:t>, which can be either straight or curved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7" name="Content Placeholder 6" descr="Figure07-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435185"/>
            <a:ext cx="4038600" cy="32036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 Path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9600" y="1905000"/>
            <a:ext cx="434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beginning and end of each segment on a path is marked by </a:t>
            </a:r>
            <a:r>
              <a:rPr lang="en-US" b="1" dirty="0" smtClean="0"/>
              <a:t>anchor points </a:t>
            </a:r>
            <a:r>
              <a:rPr lang="en-US" dirty="0" smtClean="0"/>
              <a:t>(sometimes referred to as </a:t>
            </a:r>
            <a:r>
              <a:rPr lang="en-US" i="1" dirty="0" smtClean="0"/>
              <a:t>nodes </a:t>
            </a:r>
            <a:r>
              <a:rPr lang="en-US" dirty="0" smtClean="0"/>
              <a:t>in certain vector programs)</a:t>
            </a:r>
          </a:p>
          <a:p>
            <a:pPr lvl="1"/>
            <a:r>
              <a:rPr lang="en-US" dirty="0" smtClean="0"/>
              <a:t>Distinct anchor points at the beginning and end of a path are referred to as </a:t>
            </a:r>
            <a:r>
              <a:rPr lang="en-US" b="1" dirty="0" smtClean="0"/>
              <a:t>endpoints</a:t>
            </a:r>
          </a:p>
          <a:p>
            <a:pPr lvl="1"/>
            <a:r>
              <a:rPr lang="en-US" dirty="0" smtClean="0"/>
              <a:t>Anchor points along the path where the angle changes are called </a:t>
            </a:r>
            <a:r>
              <a:rPr lang="en-US" b="1" dirty="0" smtClean="0"/>
              <a:t>corner points</a:t>
            </a:r>
          </a:p>
          <a:p>
            <a:pPr lvl="1"/>
            <a:r>
              <a:rPr lang="en-US" dirty="0" smtClean="0"/>
              <a:t>Anchors along a curve are called </a:t>
            </a:r>
            <a:r>
              <a:rPr lang="en-US" b="1" dirty="0" smtClean="0"/>
              <a:t>smooth points</a:t>
            </a:r>
            <a:endParaRPr lang="en-US" dirty="0"/>
          </a:p>
        </p:txBody>
      </p:sp>
      <p:pic>
        <p:nvPicPr>
          <p:cNvPr id="7" name="Content Placeholder 6" descr="Figure07-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66975"/>
            <a:ext cx="3876675" cy="3400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Stokes and 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838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visible outline of a path is called a </a:t>
            </a:r>
            <a:r>
              <a:rPr lang="en-US" b="1" dirty="0" smtClean="0"/>
              <a:t>stroke </a:t>
            </a:r>
            <a:r>
              <a:rPr lang="en-US" dirty="0" smtClean="0"/>
              <a:t>(or an </a:t>
            </a:r>
            <a:r>
              <a:rPr lang="en-US" i="1" dirty="0" smtClean="0"/>
              <a:t>outline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fill </a:t>
            </a:r>
            <a:r>
              <a:rPr lang="en-US" dirty="0" smtClean="0"/>
              <a:t>is a color or pattern applied to the inside of a path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Figure07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590800"/>
            <a:ext cx="5334000" cy="4000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Stokes and Fills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761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the Control panel in Illustrator to adjust fill and stroke options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 descr="Table07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3512" y="2638988"/>
            <a:ext cx="6796088" cy="3753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Raster vs. Vector Software</a:t>
            </a:r>
            <a:endParaRPr lang="en-US" dirty="0"/>
          </a:p>
        </p:txBody>
      </p:sp>
      <p:pic>
        <p:nvPicPr>
          <p:cNvPr id="8" name="Content Placeholder 7" descr="ThinkAbout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1675" y="2438400"/>
            <a:ext cx="2995925" cy="1866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905000"/>
            <a:ext cx="4343400" cy="4221163"/>
          </a:xfrm>
        </p:spPr>
        <p:txBody>
          <a:bodyPr/>
          <a:lstStyle/>
          <a:p>
            <a:r>
              <a:rPr lang="en-US" dirty="0" smtClean="0"/>
              <a:t>Why is it important for a graphic artist to be familiar with both raster and vector editing software? </a:t>
            </a:r>
          </a:p>
          <a:p>
            <a:r>
              <a:rPr lang="en-US" dirty="0" smtClean="0"/>
              <a:t>Is one graphic format easier for you to grasp than the other?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Simple Shapes and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Shape tools </a:t>
            </a:r>
            <a:r>
              <a:rPr lang="en-US" dirty="0" smtClean="0"/>
              <a:t>are vector drawing tools that enable a user to draw common, closed path shapes with ease and efficiency</a:t>
            </a:r>
          </a:p>
          <a:p>
            <a:r>
              <a:rPr lang="en-US" dirty="0" smtClean="0"/>
              <a:t>When you draw with a shape tool, anchor points and segments are automatically added along the path of the object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 descr="Table07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81400"/>
            <a:ext cx="7696200" cy="2614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gitalMedi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DigitalMedia_Template</Template>
  <TotalTime>6104</TotalTime>
  <Words>1209</Words>
  <Application>Microsoft Office PowerPoint</Application>
  <PresentationFormat>On-screen Show (4:3)</PresentationFormat>
  <Paragraphs>148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DigitalMedia_Template</vt:lpstr>
      <vt:lpstr>Chapter 7 </vt:lpstr>
      <vt:lpstr>Lessons</vt:lpstr>
      <vt:lpstr>Learning Outcomes</vt:lpstr>
      <vt:lpstr>Anatomy of a Path</vt:lpstr>
      <vt:lpstr>Anatomy of a Path (continued)</vt:lpstr>
      <vt:lpstr>Stokes and Fills</vt:lpstr>
      <vt:lpstr>Stokes and Fills (continued)</vt:lpstr>
      <vt:lpstr>Raster vs. Vector Software</vt:lpstr>
      <vt:lpstr>Drawing Simple Shapes and Lines</vt:lpstr>
      <vt:lpstr>Drawing Simple Shapes and Lines (continued)</vt:lpstr>
      <vt:lpstr>Drawing Straight and Curved Segments with a Pen Tool</vt:lpstr>
      <vt:lpstr>Drawing Straight and Curved Segments with a Pen Tool (continued)</vt:lpstr>
      <vt:lpstr>Drawing Straight and Curved Segments with a Pen Tool (continued)</vt:lpstr>
      <vt:lpstr>Drawing Straight and Curved Segments with a Pen Tool (continued)</vt:lpstr>
      <vt:lpstr>Editing Objects</vt:lpstr>
      <vt:lpstr>Editing Objects (continued)</vt:lpstr>
      <vt:lpstr>Editing Objects (continued)</vt:lpstr>
      <vt:lpstr>Editing Objects (continued)</vt:lpstr>
      <vt:lpstr>Editing Objects (continued)</vt:lpstr>
      <vt:lpstr>Converting Raster Images to Vector Objects by Tracing</vt:lpstr>
      <vt:lpstr>Image Effects</vt:lpstr>
      <vt:lpstr>Key Concepts</vt:lpstr>
      <vt:lpstr>Key Concepts (continued)</vt:lpstr>
    </vt:vector>
  </TitlesOfParts>
  <Company>Custom Editorial Productions,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Rose Marie Kuebbing</dc:creator>
  <cp:lastModifiedBy>Cindy Philip</cp:lastModifiedBy>
  <cp:revision>160</cp:revision>
  <dcterms:created xsi:type="dcterms:W3CDTF">2012-02-03T17:33:31Z</dcterms:created>
  <dcterms:modified xsi:type="dcterms:W3CDTF">2015-07-06T20:05:09Z</dcterms:modified>
</cp:coreProperties>
</file>